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sldIdLst>
    <p:sldId id="278" r:id="rId2"/>
    <p:sldId id="259" r:id="rId3"/>
    <p:sldId id="279" r:id="rId4"/>
    <p:sldId id="260" r:id="rId5"/>
    <p:sldId id="282" r:id="rId6"/>
    <p:sldId id="261" r:id="rId7"/>
    <p:sldId id="275" r:id="rId8"/>
    <p:sldId id="281" r:id="rId9"/>
    <p:sldId id="265" r:id="rId10"/>
    <p:sldId id="283" r:id="rId11"/>
    <p:sldId id="264" r:id="rId12"/>
    <p:sldId id="284" r:id="rId13"/>
    <p:sldId id="286" r:id="rId14"/>
    <p:sldId id="287" r:id="rId15"/>
    <p:sldId id="288" r:id="rId16"/>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49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94752"/>
  </p:normalViewPr>
  <p:slideViewPr>
    <p:cSldViewPr snapToGrid="0">
      <p:cViewPr varScale="1">
        <p:scale>
          <a:sx n="93" d="100"/>
          <a:sy n="93" d="100"/>
        </p:scale>
        <p:origin x="216" y="6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3E4E5-9AAD-B745-A4A9-3B53321371AE}" type="doc">
      <dgm:prSet loTypeId="urn:microsoft.com/office/officeart/2005/8/layout/hProcess3" loCatId="process" qsTypeId="urn:microsoft.com/office/officeart/2005/8/quickstyle/simple1" qsCatId="simple" csTypeId="urn:microsoft.com/office/officeart/2005/8/colors/colorful2" csCatId="colorful" phldr="1"/>
      <dgm:spPr/>
      <dgm:t>
        <a:bodyPr/>
        <a:lstStyle/>
        <a:p>
          <a:endParaRPr lang="en-GB"/>
        </a:p>
      </dgm:t>
    </dgm:pt>
    <dgm:pt modelId="{95EA1E4D-FD3D-E841-9DA3-F847028CB9EF}">
      <dgm:prSet/>
      <dgm:spPr/>
      <dgm:t>
        <a:bodyPr/>
        <a:lstStyle/>
        <a:p>
          <a:r>
            <a:rPr lang="en-GB" dirty="0">
              <a:latin typeface="+mj-lt"/>
            </a:rPr>
            <a:t>Old space era </a:t>
          </a:r>
          <a:endParaRPr lang="en-IT" dirty="0">
            <a:latin typeface="+mj-lt"/>
          </a:endParaRPr>
        </a:p>
      </dgm:t>
    </dgm:pt>
    <dgm:pt modelId="{2FBC7ACC-D166-5840-9727-E794335DFC97}" type="parTrans" cxnId="{105F5040-A605-A14E-90C4-0E47960E05FE}">
      <dgm:prSet/>
      <dgm:spPr/>
      <dgm:t>
        <a:bodyPr/>
        <a:lstStyle/>
        <a:p>
          <a:endParaRPr lang="en-GB"/>
        </a:p>
      </dgm:t>
    </dgm:pt>
    <dgm:pt modelId="{5DBBC621-A4EF-0848-8073-F945E7761D07}" type="sibTrans" cxnId="{105F5040-A605-A14E-90C4-0E47960E05FE}">
      <dgm:prSet/>
      <dgm:spPr/>
      <dgm:t>
        <a:bodyPr/>
        <a:lstStyle/>
        <a:p>
          <a:endParaRPr lang="en-GB"/>
        </a:p>
      </dgm:t>
    </dgm:pt>
    <dgm:pt modelId="{32DF2D70-F53E-B941-A736-13DBB633AC54}">
      <dgm:prSet custT="1"/>
      <dgm:spPr/>
      <dgm:t>
        <a:bodyPr/>
        <a:lstStyle/>
        <a:p>
          <a:r>
            <a:rPr lang="en-GB" sz="1600" i="0" dirty="0">
              <a:latin typeface="+mj-lt"/>
            </a:rPr>
            <a:t>Dominated by two Superpowers during the Cold war.</a:t>
          </a:r>
          <a:endParaRPr lang="en-IT" sz="1600" dirty="0">
            <a:latin typeface="+mj-lt"/>
          </a:endParaRPr>
        </a:p>
      </dgm:t>
    </dgm:pt>
    <dgm:pt modelId="{7441DE68-112F-264B-A9CC-E1169495E28E}" type="parTrans" cxnId="{7535ED16-27A0-9740-942E-6FB49B44DE78}">
      <dgm:prSet/>
      <dgm:spPr/>
      <dgm:t>
        <a:bodyPr/>
        <a:lstStyle/>
        <a:p>
          <a:endParaRPr lang="en-GB"/>
        </a:p>
      </dgm:t>
    </dgm:pt>
    <dgm:pt modelId="{41CFDB62-C9AE-1A4A-8CD4-2B7D46354091}" type="sibTrans" cxnId="{7535ED16-27A0-9740-942E-6FB49B44DE78}">
      <dgm:prSet/>
      <dgm:spPr/>
      <dgm:t>
        <a:bodyPr/>
        <a:lstStyle/>
        <a:p>
          <a:endParaRPr lang="en-GB"/>
        </a:p>
      </dgm:t>
    </dgm:pt>
    <dgm:pt modelId="{ED4ADDFA-1E51-694E-866E-7FB0340E8737}">
      <dgm:prSet/>
      <dgm:spPr/>
      <dgm:t>
        <a:bodyPr/>
        <a:lstStyle/>
        <a:p>
          <a:r>
            <a:rPr lang="en-US" b="0" i="0" dirty="0">
              <a:latin typeface="+mj-lt"/>
            </a:rPr>
            <a:t>New space era</a:t>
          </a:r>
          <a:endParaRPr lang="en-IT" dirty="0">
            <a:latin typeface="+mj-lt"/>
          </a:endParaRPr>
        </a:p>
      </dgm:t>
    </dgm:pt>
    <dgm:pt modelId="{0FB88618-9B0A-FC44-A42C-16B24CE1D914}" type="parTrans" cxnId="{68EEEDAA-AB55-6042-9D2F-B4A903511680}">
      <dgm:prSet/>
      <dgm:spPr/>
      <dgm:t>
        <a:bodyPr/>
        <a:lstStyle/>
        <a:p>
          <a:endParaRPr lang="en-GB"/>
        </a:p>
      </dgm:t>
    </dgm:pt>
    <dgm:pt modelId="{D3FC1795-02FC-2C47-B4F4-02E99980CE76}" type="sibTrans" cxnId="{68EEEDAA-AB55-6042-9D2F-B4A903511680}">
      <dgm:prSet/>
      <dgm:spPr/>
      <dgm:t>
        <a:bodyPr/>
        <a:lstStyle/>
        <a:p>
          <a:endParaRPr lang="en-GB"/>
        </a:p>
      </dgm:t>
    </dgm:pt>
    <dgm:pt modelId="{29FECD86-6BBC-8D41-8ABC-1BDD689F9527}">
      <dgm:prSet custT="1"/>
      <dgm:spPr/>
      <dgm:t>
        <a:bodyPr/>
        <a:lstStyle/>
        <a:p>
          <a:pPr algn="just"/>
          <a:r>
            <a:rPr lang="en-US" sz="1600" b="0" i="0" dirty="0">
              <a:latin typeface="+mj-lt"/>
            </a:rPr>
            <a:t>Numerous state and private actors;</a:t>
          </a:r>
          <a:endParaRPr lang="en-IT" sz="1600" dirty="0">
            <a:latin typeface="+mj-lt"/>
          </a:endParaRPr>
        </a:p>
      </dgm:t>
    </dgm:pt>
    <dgm:pt modelId="{02DD4466-6899-514C-93EE-21A19CB84E6D}" type="parTrans" cxnId="{64D726D1-91D1-D64A-9E4E-1602FCFA6C77}">
      <dgm:prSet/>
      <dgm:spPr/>
      <dgm:t>
        <a:bodyPr/>
        <a:lstStyle/>
        <a:p>
          <a:endParaRPr lang="en-GB"/>
        </a:p>
      </dgm:t>
    </dgm:pt>
    <dgm:pt modelId="{6BF069E4-598A-CE4D-BE39-E957D12E74DA}" type="sibTrans" cxnId="{64D726D1-91D1-D64A-9E4E-1602FCFA6C77}">
      <dgm:prSet/>
      <dgm:spPr/>
      <dgm:t>
        <a:bodyPr/>
        <a:lstStyle/>
        <a:p>
          <a:endParaRPr lang="en-GB"/>
        </a:p>
      </dgm:t>
    </dgm:pt>
    <dgm:pt modelId="{08A69315-ABEF-9048-AA18-C7B51BCB3365}">
      <dgm:prSet custT="1"/>
      <dgm:spPr/>
      <dgm:t>
        <a:bodyPr/>
        <a:lstStyle/>
        <a:p>
          <a:pPr algn="just"/>
          <a:r>
            <a:rPr lang="en-US" sz="1600" dirty="0">
              <a:latin typeface="+mj-lt"/>
            </a:rPr>
            <a:t>Cost reduction for access to space and miniaturization of critical components;</a:t>
          </a:r>
          <a:endParaRPr lang="en-IT" sz="1600" dirty="0">
            <a:latin typeface="+mj-lt"/>
          </a:endParaRPr>
        </a:p>
      </dgm:t>
    </dgm:pt>
    <dgm:pt modelId="{DB34B71E-110A-3343-A259-42D0EAE070DA}" type="parTrans" cxnId="{4AE8C64B-DC88-9F40-8882-F68A85AEB26D}">
      <dgm:prSet/>
      <dgm:spPr/>
      <dgm:t>
        <a:bodyPr/>
        <a:lstStyle/>
        <a:p>
          <a:endParaRPr lang="en-GB"/>
        </a:p>
      </dgm:t>
    </dgm:pt>
    <dgm:pt modelId="{2088835C-127B-9A4C-93FE-3A6ABE9B2366}" type="sibTrans" cxnId="{4AE8C64B-DC88-9F40-8882-F68A85AEB26D}">
      <dgm:prSet/>
      <dgm:spPr/>
      <dgm:t>
        <a:bodyPr/>
        <a:lstStyle/>
        <a:p>
          <a:endParaRPr lang="en-GB"/>
        </a:p>
      </dgm:t>
    </dgm:pt>
    <dgm:pt modelId="{7F73330C-2DF3-8D43-8F7E-0954A71B7007}">
      <dgm:prSet custT="1"/>
      <dgm:spPr/>
      <dgm:t>
        <a:bodyPr/>
        <a:lstStyle/>
        <a:p>
          <a:pPr algn="just"/>
          <a:r>
            <a:rPr lang="en-US" sz="1600" dirty="0">
              <a:latin typeface="+mj-lt"/>
            </a:rPr>
            <a:t>New Space Economy.</a:t>
          </a:r>
          <a:endParaRPr lang="en-IT" sz="1600" dirty="0">
            <a:latin typeface="+mj-lt"/>
          </a:endParaRPr>
        </a:p>
      </dgm:t>
    </dgm:pt>
    <dgm:pt modelId="{BCAE3A1B-52BA-004B-BE2C-37A64CDAF144}" type="parTrans" cxnId="{D136B73F-D2A9-A942-969A-A369555EFE90}">
      <dgm:prSet/>
      <dgm:spPr/>
      <dgm:t>
        <a:bodyPr/>
        <a:lstStyle/>
        <a:p>
          <a:endParaRPr lang="en-GB"/>
        </a:p>
      </dgm:t>
    </dgm:pt>
    <dgm:pt modelId="{E696138B-468C-7941-94C9-1679E9EA859D}" type="sibTrans" cxnId="{D136B73F-D2A9-A942-969A-A369555EFE90}">
      <dgm:prSet/>
      <dgm:spPr/>
      <dgm:t>
        <a:bodyPr/>
        <a:lstStyle/>
        <a:p>
          <a:endParaRPr lang="en-GB"/>
        </a:p>
      </dgm:t>
    </dgm:pt>
    <dgm:pt modelId="{241D4420-0F5E-7844-A32B-33384B5A0727}" type="pres">
      <dgm:prSet presAssocID="{7053E4E5-9AAD-B745-A4A9-3B53321371AE}" presName="Name0" presStyleCnt="0">
        <dgm:presLayoutVars>
          <dgm:dir/>
          <dgm:animLvl val="lvl"/>
          <dgm:resizeHandles val="exact"/>
        </dgm:presLayoutVars>
      </dgm:prSet>
      <dgm:spPr/>
    </dgm:pt>
    <dgm:pt modelId="{9942FABA-FBE1-0547-9017-3C2A0E802130}" type="pres">
      <dgm:prSet presAssocID="{7053E4E5-9AAD-B745-A4A9-3B53321371AE}" presName="dummy" presStyleCnt="0"/>
      <dgm:spPr/>
    </dgm:pt>
    <dgm:pt modelId="{E95D9DFC-E8EB-7448-BD54-EA1BF1D07FC2}" type="pres">
      <dgm:prSet presAssocID="{7053E4E5-9AAD-B745-A4A9-3B53321371AE}" presName="linH" presStyleCnt="0"/>
      <dgm:spPr/>
    </dgm:pt>
    <dgm:pt modelId="{54A71CFA-441B-8B43-8E99-10857A411492}" type="pres">
      <dgm:prSet presAssocID="{7053E4E5-9AAD-B745-A4A9-3B53321371AE}" presName="padding1" presStyleCnt="0"/>
      <dgm:spPr/>
    </dgm:pt>
    <dgm:pt modelId="{553B44C6-9919-7943-862F-69C1B7F2793C}" type="pres">
      <dgm:prSet presAssocID="{95EA1E4D-FD3D-E841-9DA3-F847028CB9EF}" presName="linV" presStyleCnt="0"/>
      <dgm:spPr/>
    </dgm:pt>
    <dgm:pt modelId="{16054360-AC86-8E4D-A2C6-F2D2AF373AA1}" type="pres">
      <dgm:prSet presAssocID="{95EA1E4D-FD3D-E841-9DA3-F847028CB9EF}" presName="spVertical1" presStyleCnt="0"/>
      <dgm:spPr/>
    </dgm:pt>
    <dgm:pt modelId="{A837CF76-028F-5E45-A58F-369DEDCE83E0}" type="pres">
      <dgm:prSet presAssocID="{95EA1E4D-FD3D-E841-9DA3-F847028CB9EF}" presName="parTx" presStyleLbl="revTx" presStyleIdx="0" presStyleCnt="4" custScaleX="70546" custLinFactNeighborX="-22037" custLinFactNeighborY="-5">
        <dgm:presLayoutVars>
          <dgm:chMax val="0"/>
          <dgm:chPref val="0"/>
          <dgm:bulletEnabled val="1"/>
        </dgm:presLayoutVars>
      </dgm:prSet>
      <dgm:spPr/>
    </dgm:pt>
    <dgm:pt modelId="{98D23134-9BD9-C440-99D2-3ED45CF9088D}" type="pres">
      <dgm:prSet presAssocID="{95EA1E4D-FD3D-E841-9DA3-F847028CB9EF}" presName="spVertical2" presStyleCnt="0"/>
      <dgm:spPr/>
    </dgm:pt>
    <dgm:pt modelId="{53AB5E84-F326-6345-8511-15B7A6837A12}" type="pres">
      <dgm:prSet presAssocID="{95EA1E4D-FD3D-E841-9DA3-F847028CB9EF}" presName="spVertical3" presStyleCnt="0"/>
      <dgm:spPr/>
    </dgm:pt>
    <dgm:pt modelId="{11EBF6DA-EAA1-0142-80CC-9819815C77BF}" type="pres">
      <dgm:prSet presAssocID="{95EA1E4D-FD3D-E841-9DA3-F847028CB9EF}" presName="desTx" presStyleLbl="revTx" presStyleIdx="1" presStyleCnt="4" custScaleY="19367" custLinFactNeighborX="-13101" custLinFactNeighborY="3676">
        <dgm:presLayoutVars>
          <dgm:bulletEnabled val="1"/>
        </dgm:presLayoutVars>
      </dgm:prSet>
      <dgm:spPr/>
    </dgm:pt>
    <dgm:pt modelId="{26CD2DDB-175D-944B-842C-44AF1C6A6C25}" type="pres">
      <dgm:prSet presAssocID="{5DBBC621-A4EF-0848-8073-F945E7761D07}" presName="space" presStyleCnt="0"/>
      <dgm:spPr/>
    </dgm:pt>
    <dgm:pt modelId="{6BF09725-FD98-D344-B107-B66E7E1181B2}" type="pres">
      <dgm:prSet presAssocID="{ED4ADDFA-1E51-694E-866E-7FB0340E8737}" presName="linV" presStyleCnt="0"/>
      <dgm:spPr/>
    </dgm:pt>
    <dgm:pt modelId="{B80210AD-458D-514D-B268-71C388044C1A}" type="pres">
      <dgm:prSet presAssocID="{ED4ADDFA-1E51-694E-866E-7FB0340E8737}" presName="spVertical1" presStyleCnt="0"/>
      <dgm:spPr/>
    </dgm:pt>
    <dgm:pt modelId="{FDCB71E4-6AFB-AB40-BCE6-3CE7B2C151E1}" type="pres">
      <dgm:prSet presAssocID="{ED4ADDFA-1E51-694E-866E-7FB0340E8737}" presName="parTx" presStyleLbl="revTx" presStyleIdx="2" presStyleCnt="4" custScaleX="77896" custLinFactNeighborX="-16359" custLinFactNeighborY="-5">
        <dgm:presLayoutVars>
          <dgm:chMax val="0"/>
          <dgm:chPref val="0"/>
          <dgm:bulletEnabled val="1"/>
        </dgm:presLayoutVars>
      </dgm:prSet>
      <dgm:spPr/>
    </dgm:pt>
    <dgm:pt modelId="{B1C64A9B-2475-8040-B670-B7E01415959E}" type="pres">
      <dgm:prSet presAssocID="{ED4ADDFA-1E51-694E-866E-7FB0340E8737}" presName="spVertical2" presStyleCnt="0"/>
      <dgm:spPr/>
    </dgm:pt>
    <dgm:pt modelId="{E78E1D17-D297-D147-9A10-1BED1ABB1115}" type="pres">
      <dgm:prSet presAssocID="{ED4ADDFA-1E51-694E-866E-7FB0340E8737}" presName="spVertical3" presStyleCnt="0"/>
      <dgm:spPr/>
    </dgm:pt>
    <dgm:pt modelId="{3DB2751D-1E93-BD4E-8576-4FE2116B9EAB}" type="pres">
      <dgm:prSet presAssocID="{ED4ADDFA-1E51-694E-866E-7FB0340E8737}" presName="desTx" presStyleLbl="revTx" presStyleIdx="3" presStyleCnt="4" custScaleX="78325" custLinFactNeighborX="-18010" custLinFactNeighborY="-8346">
        <dgm:presLayoutVars>
          <dgm:bulletEnabled val="1"/>
        </dgm:presLayoutVars>
      </dgm:prSet>
      <dgm:spPr/>
    </dgm:pt>
    <dgm:pt modelId="{B7BA82C0-8778-D941-A8AB-0B4F0E9E4079}" type="pres">
      <dgm:prSet presAssocID="{7053E4E5-9AAD-B745-A4A9-3B53321371AE}" presName="padding2" presStyleCnt="0"/>
      <dgm:spPr/>
    </dgm:pt>
    <dgm:pt modelId="{13740D08-1DA0-EF41-ACC9-D5E548950A15}" type="pres">
      <dgm:prSet presAssocID="{7053E4E5-9AAD-B745-A4A9-3B53321371AE}" presName="negArrow" presStyleCnt="0"/>
      <dgm:spPr/>
    </dgm:pt>
    <dgm:pt modelId="{F74FD72F-DB29-924C-95B0-7855EABD54D4}" type="pres">
      <dgm:prSet presAssocID="{7053E4E5-9AAD-B745-A4A9-3B53321371AE}" presName="backgroundArrow" presStyleLbl="node1" presStyleIdx="0" presStyleCnt="1" custLinFactNeighborX="-1776" custLinFactNeighborY="-1">
        <dgm:style>
          <a:lnRef idx="2">
            <a:schemeClr val="accent2"/>
          </a:lnRef>
          <a:fillRef idx="1">
            <a:schemeClr val="lt1"/>
          </a:fillRef>
          <a:effectRef idx="0">
            <a:schemeClr val="accent2"/>
          </a:effectRef>
          <a:fontRef idx="minor">
            <a:schemeClr val="dk1"/>
          </a:fontRef>
        </dgm:style>
      </dgm:prSet>
      <dgm:spPr>
        <a:ln>
          <a:solidFill>
            <a:srgbClr val="0070C0"/>
          </a:solidFill>
        </a:ln>
      </dgm:spPr>
    </dgm:pt>
  </dgm:ptLst>
  <dgm:cxnLst>
    <dgm:cxn modelId="{7535ED16-27A0-9740-942E-6FB49B44DE78}" srcId="{95EA1E4D-FD3D-E841-9DA3-F847028CB9EF}" destId="{32DF2D70-F53E-B941-A736-13DBB633AC54}" srcOrd="0" destOrd="0" parTransId="{7441DE68-112F-264B-A9CC-E1169495E28E}" sibTransId="{41CFDB62-C9AE-1A4A-8CD4-2B7D46354091}"/>
    <dgm:cxn modelId="{4BAEC81F-2688-BA4D-87E1-2E677EC6FF92}" type="presOf" srcId="{7053E4E5-9AAD-B745-A4A9-3B53321371AE}" destId="{241D4420-0F5E-7844-A32B-33384B5A0727}" srcOrd="0" destOrd="0" presId="urn:microsoft.com/office/officeart/2005/8/layout/hProcess3"/>
    <dgm:cxn modelId="{D136B73F-D2A9-A942-969A-A369555EFE90}" srcId="{ED4ADDFA-1E51-694E-866E-7FB0340E8737}" destId="{7F73330C-2DF3-8D43-8F7E-0954A71B7007}" srcOrd="2" destOrd="0" parTransId="{BCAE3A1B-52BA-004B-BE2C-37A64CDAF144}" sibTransId="{E696138B-468C-7941-94C9-1679E9EA859D}"/>
    <dgm:cxn modelId="{105F5040-A605-A14E-90C4-0E47960E05FE}" srcId="{7053E4E5-9AAD-B745-A4A9-3B53321371AE}" destId="{95EA1E4D-FD3D-E841-9DA3-F847028CB9EF}" srcOrd="0" destOrd="0" parTransId="{2FBC7ACC-D166-5840-9727-E794335DFC97}" sibTransId="{5DBBC621-A4EF-0848-8073-F945E7761D07}"/>
    <dgm:cxn modelId="{4AE8C64B-DC88-9F40-8882-F68A85AEB26D}" srcId="{ED4ADDFA-1E51-694E-866E-7FB0340E8737}" destId="{08A69315-ABEF-9048-AA18-C7B51BCB3365}" srcOrd="1" destOrd="0" parTransId="{DB34B71E-110A-3343-A259-42D0EAE070DA}" sibTransId="{2088835C-127B-9A4C-93FE-3A6ABE9B2366}"/>
    <dgm:cxn modelId="{AEA97C6D-888D-5649-9C39-19180ED7383B}" type="presOf" srcId="{08A69315-ABEF-9048-AA18-C7B51BCB3365}" destId="{3DB2751D-1E93-BD4E-8576-4FE2116B9EAB}" srcOrd="0" destOrd="1" presId="urn:microsoft.com/office/officeart/2005/8/layout/hProcess3"/>
    <dgm:cxn modelId="{F2C7F298-1537-FF47-A6A4-184E83B53286}" type="presOf" srcId="{95EA1E4D-FD3D-E841-9DA3-F847028CB9EF}" destId="{A837CF76-028F-5E45-A58F-369DEDCE83E0}" srcOrd="0" destOrd="0" presId="urn:microsoft.com/office/officeart/2005/8/layout/hProcess3"/>
    <dgm:cxn modelId="{532705A6-C9CE-3848-8BA7-D87995EC6D1F}" type="presOf" srcId="{7F73330C-2DF3-8D43-8F7E-0954A71B7007}" destId="{3DB2751D-1E93-BD4E-8576-4FE2116B9EAB}" srcOrd="0" destOrd="2" presId="urn:microsoft.com/office/officeart/2005/8/layout/hProcess3"/>
    <dgm:cxn modelId="{68EEEDAA-AB55-6042-9D2F-B4A903511680}" srcId="{7053E4E5-9AAD-B745-A4A9-3B53321371AE}" destId="{ED4ADDFA-1E51-694E-866E-7FB0340E8737}" srcOrd="1" destOrd="0" parTransId="{0FB88618-9B0A-FC44-A42C-16B24CE1D914}" sibTransId="{D3FC1795-02FC-2C47-B4F4-02E99980CE76}"/>
    <dgm:cxn modelId="{C8C0FBB2-638D-DE4A-A809-3BCC249904CF}" type="presOf" srcId="{29FECD86-6BBC-8D41-8ABC-1BDD689F9527}" destId="{3DB2751D-1E93-BD4E-8576-4FE2116B9EAB}" srcOrd="0" destOrd="0" presId="urn:microsoft.com/office/officeart/2005/8/layout/hProcess3"/>
    <dgm:cxn modelId="{D9352CCB-91CE-354A-A7CD-6D60897ABD20}" type="presOf" srcId="{32DF2D70-F53E-B941-A736-13DBB633AC54}" destId="{11EBF6DA-EAA1-0142-80CC-9819815C77BF}" srcOrd="0" destOrd="0" presId="urn:microsoft.com/office/officeart/2005/8/layout/hProcess3"/>
    <dgm:cxn modelId="{64D726D1-91D1-D64A-9E4E-1602FCFA6C77}" srcId="{ED4ADDFA-1E51-694E-866E-7FB0340E8737}" destId="{29FECD86-6BBC-8D41-8ABC-1BDD689F9527}" srcOrd="0" destOrd="0" parTransId="{02DD4466-6899-514C-93EE-21A19CB84E6D}" sibTransId="{6BF069E4-598A-CE4D-BE39-E957D12E74DA}"/>
    <dgm:cxn modelId="{94491FDE-BF14-AA47-9BDA-D53FC7B6EFF1}" type="presOf" srcId="{ED4ADDFA-1E51-694E-866E-7FB0340E8737}" destId="{FDCB71E4-6AFB-AB40-BCE6-3CE7B2C151E1}" srcOrd="0" destOrd="0" presId="urn:microsoft.com/office/officeart/2005/8/layout/hProcess3"/>
    <dgm:cxn modelId="{9AD39925-36F3-2045-94C3-1ACA7973FF5C}" type="presParOf" srcId="{241D4420-0F5E-7844-A32B-33384B5A0727}" destId="{9942FABA-FBE1-0547-9017-3C2A0E802130}" srcOrd="0" destOrd="0" presId="urn:microsoft.com/office/officeart/2005/8/layout/hProcess3"/>
    <dgm:cxn modelId="{541511AA-9CFE-3742-B569-EF6633EC7216}" type="presParOf" srcId="{241D4420-0F5E-7844-A32B-33384B5A0727}" destId="{E95D9DFC-E8EB-7448-BD54-EA1BF1D07FC2}" srcOrd="1" destOrd="0" presId="urn:microsoft.com/office/officeart/2005/8/layout/hProcess3"/>
    <dgm:cxn modelId="{D7A6C449-6EC0-0D48-A620-B258DC6F341A}" type="presParOf" srcId="{E95D9DFC-E8EB-7448-BD54-EA1BF1D07FC2}" destId="{54A71CFA-441B-8B43-8E99-10857A411492}" srcOrd="0" destOrd="0" presId="urn:microsoft.com/office/officeart/2005/8/layout/hProcess3"/>
    <dgm:cxn modelId="{31C4D945-A2C2-3347-BD39-16346D6AF107}" type="presParOf" srcId="{E95D9DFC-E8EB-7448-BD54-EA1BF1D07FC2}" destId="{553B44C6-9919-7943-862F-69C1B7F2793C}" srcOrd="1" destOrd="0" presId="urn:microsoft.com/office/officeart/2005/8/layout/hProcess3"/>
    <dgm:cxn modelId="{4B59B19E-98C3-B84F-A240-864A9209AF57}" type="presParOf" srcId="{553B44C6-9919-7943-862F-69C1B7F2793C}" destId="{16054360-AC86-8E4D-A2C6-F2D2AF373AA1}" srcOrd="0" destOrd="0" presId="urn:microsoft.com/office/officeart/2005/8/layout/hProcess3"/>
    <dgm:cxn modelId="{AF27A525-BD09-EA45-94B2-9AFCA4D0FA2E}" type="presParOf" srcId="{553B44C6-9919-7943-862F-69C1B7F2793C}" destId="{A837CF76-028F-5E45-A58F-369DEDCE83E0}" srcOrd="1" destOrd="0" presId="urn:microsoft.com/office/officeart/2005/8/layout/hProcess3"/>
    <dgm:cxn modelId="{8F67E73B-6F05-EC49-B11F-0D79D769767B}" type="presParOf" srcId="{553B44C6-9919-7943-862F-69C1B7F2793C}" destId="{98D23134-9BD9-C440-99D2-3ED45CF9088D}" srcOrd="2" destOrd="0" presId="urn:microsoft.com/office/officeart/2005/8/layout/hProcess3"/>
    <dgm:cxn modelId="{D3ECA29A-B8AE-F741-BA03-ABA3C5103F8B}" type="presParOf" srcId="{553B44C6-9919-7943-862F-69C1B7F2793C}" destId="{53AB5E84-F326-6345-8511-15B7A6837A12}" srcOrd="3" destOrd="0" presId="urn:microsoft.com/office/officeart/2005/8/layout/hProcess3"/>
    <dgm:cxn modelId="{88462171-C9F1-3040-9902-13661C1F8B48}" type="presParOf" srcId="{553B44C6-9919-7943-862F-69C1B7F2793C}" destId="{11EBF6DA-EAA1-0142-80CC-9819815C77BF}" srcOrd="4" destOrd="0" presId="urn:microsoft.com/office/officeart/2005/8/layout/hProcess3"/>
    <dgm:cxn modelId="{3DE4B033-1735-344C-B784-580B02616D00}" type="presParOf" srcId="{E95D9DFC-E8EB-7448-BD54-EA1BF1D07FC2}" destId="{26CD2DDB-175D-944B-842C-44AF1C6A6C25}" srcOrd="2" destOrd="0" presId="urn:microsoft.com/office/officeart/2005/8/layout/hProcess3"/>
    <dgm:cxn modelId="{6DA15CF3-B116-904A-A217-C0059655ACE1}" type="presParOf" srcId="{E95D9DFC-E8EB-7448-BD54-EA1BF1D07FC2}" destId="{6BF09725-FD98-D344-B107-B66E7E1181B2}" srcOrd="3" destOrd="0" presId="urn:microsoft.com/office/officeart/2005/8/layout/hProcess3"/>
    <dgm:cxn modelId="{0000E980-29C4-F840-AD0A-BEA4A8B89F51}" type="presParOf" srcId="{6BF09725-FD98-D344-B107-B66E7E1181B2}" destId="{B80210AD-458D-514D-B268-71C388044C1A}" srcOrd="0" destOrd="0" presId="urn:microsoft.com/office/officeart/2005/8/layout/hProcess3"/>
    <dgm:cxn modelId="{F8B634CC-C738-3740-A590-1D0F2D8040E5}" type="presParOf" srcId="{6BF09725-FD98-D344-B107-B66E7E1181B2}" destId="{FDCB71E4-6AFB-AB40-BCE6-3CE7B2C151E1}" srcOrd="1" destOrd="0" presId="urn:microsoft.com/office/officeart/2005/8/layout/hProcess3"/>
    <dgm:cxn modelId="{2E73C687-FCF0-6D47-A405-38A19BEE1EBD}" type="presParOf" srcId="{6BF09725-FD98-D344-B107-B66E7E1181B2}" destId="{B1C64A9B-2475-8040-B670-B7E01415959E}" srcOrd="2" destOrd="0" presId="urn:microsoft.com/office/officeart/2005/8/layout/hProcess3"/>
    <dgm:cxn modelId="{D772D961-CE9B-AB43-8E53-F051D9A7F54D}" type="presParOf" srcId="{6BF09725-FD98-D344-B107-B66E7E1181B2}" destId="{E78E1D17-D297-D147-9A10-1BED1ABB1115}" srcOrd="3" destOrd="0" presId="urn:microsoft.com/office/officeart/2005/8/layout/hProcess3"/>
    <dgm:cxn modelId="{2339385D-E996-4A44-A117-43B6657ED63B}" type="presParOf" srcId="{6BF09725-FD98-D344-B107-B66E7E1181B2}" destId="{3DB2751D-1E93-BD4E-8576-4FE2116B9EAB}" srcOrd="4" destOrd="0" presId="urn:microsoft.com/office/officeart/2005/8/layout/hProcess3"/>
    <dgm:cxn modelId="{9C122B6A-4F7D-AA48-A728-E3076F50432D}" type="presParOf" srcId="{E95D9DFC-E8EB-7448-BD54-EA1BF1D07FC2}" destId="{B7BA82C0-8778-D941-A8AB-0B4F0E9E4079}" srcOrd="4" destOrd="0" presId="urn:microsoft.com/office/officeart/2005/8/layout/hProcess3"/>
    <dgm:cxn modelId="{BF666707-C27A-DB46-B0E2-6F4E5C6C36B0}" type="presParOf" srcId="{E95D9DFC-E8EB-7448-BD54-EA1BF1D07FC2}" destId="{13740D08-1DA0-EF41-ACC9-D5E548950A15}" srcOrd="5" destOrd="0" presId="urn:microsoft.com/office/officeart/2005/8/layout/hProcess3"/>
    <dgm:cxn modelId="{6787BC22-56B3-E44E-87EA-B1D38CA7A45D}" type="presParOf" srcId="{E95D9DFC-E8EB-7448-BD54-EA1BF1D07FC2}" destId="{F74FD72F-DB29-924C-95B0-7855EABD54D4}" srcOrd="6"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0BEFB7-CF1F-1948-827E-693911B93010}" type="doc">
      <dgm:prSet loTypeId="urn:microsoft.com/office/officeart/2005/8/layout/hierarchy2" loCatId="process" qsTypeId="urn:microsoft.com/office/officeart/2005/8/quickstyle/simple1" qsCatId="simple" csTypeId="urn:microsoft.com/office/officeart/2005/8/colors/accent3_1" csCatId="accent3" phldr="1"/>
      <dgm:spPr/>
      <dgm:t>
        <a:bodyPr/>
        <a:lstStyle/>
        <a:p>
          <a:endParaRPr lang="en-GB"/>
        </a:p>
      </dgm:t>
    </dgm:pt>
    <dgm:pt modelId="{EF716F3C-1A0A-2E43-BEF7-84F375BD9885}">
      <dgm:prSet custT="1"/>
      <dgm:spPr>
        <a:noFill/>
      </dgm:spPr>
      <dgm:t>
        <a:bodyPr/>
        <a:lstStyle/>
        <a:p>
          <a:r>
            <a:rPr lang="en-US" sz="1600" dirty="0">
              <a:latin typeface="+mj-lt"/>
            </a:rPr>
            <a:t>“component parts of a space object and its launch vehicle and parts thereof”*</a:t>
          </a:r>
          <a:endParaRPr lang="en-IT" sz="1600" dirty="0">
            <a:latin typeface="+mj-lt"/>
          </a:endParaRPr>
        </a:p>
      </dgm:t>
    </dgm:pt>
    <dgm:pt modelId="{2896C754-F383-CD4D-99A9-FA98005F324A}" type="parTrans" cxnId="{08458EA4-69F2-9046-93EA-90DDB4A00DF5}">
      <dgm:prSet/>
      <dgm:spPr/>
      <dgm:t>
        <a:bodyPr/>
        <a:lstStyle/>
        <a:p>
          <a:endParaRPr lang="en-GB"/>
        </a:p>
      </dgm:t>
    </dgm:pt>
    <dgm:pt modelId="{DE1C7763-9F0D-2F4A-BF63-F6E4CBE91D84}" type="sibTrans" cxnId="{08458EA4-69F2-9046-93EA-90DDB4A00DF5}">
      <dgm:prSet/>
      <dgm:spPr/>
      <dgm:t>
        <a:bodyPr/>
        <a:lstStyle/>
        <a:p>
          <a:endParaRPr lang="en-GB"/>
        </a:p>
      </dgm:t>
    </dgm:pt>
    <dgm:pt modelId="{2456E60E-02B4-8445-8E84-530198937188}">
      <dgm:prSet custT="1">
        <dgm:style>
          <a:lnRef idx="2">
            <a:schemeClr val="accent3"/>
          </a:lnRef>
          <a:fillRef idx="1">
            <a:schemeClr val="lt1"/>
          </a:fillRef>
          <a:effectRef idx="0">
            <a:schemeClr val="accent3"/>
          </a:effectRef>
          <a:fontRef idx="minor">
            <a:schemeClr val="dk1"/>
          </a:fontRef>
        </dgm:style>
      </dgm:prSet>
      <dgm:spPr/>
      <dgm:t>
        <a:bodyPr/>
        <a:lstStyle/>
        <a:p>
          <a:r>
            <a:rPr lang="en-US" sz="1600" dirty="0">
              <a:latin typeface="+mj-lt"/>
            </a:rPr>
            <a:t>Can we consider a space object an object that is not launched into space?</a:t>
          </a:r>
          <a:endParaRPr lang="en-IT" sz="1600" dirty="0">
            <a:latin typeface="+mj-lt"/>
          </a:endParaRPr>
        </a:p>
      </dgm:t>
    </dgm:pt>
    <dgm:pt modelId="{9A7D8632-40D4-774F-B60B-97C4D2F6D4F2}" type="parTrans" cxnId="{7EBF0B86-28BA-654C-AF87-42B3BE9A4676}">
      <dgm:prSet/>
      <dgm:spPr/>
      <dgm:t>
        <a:bodyPr/>
        <a:lstStyle/>
        <a:p>
          <a:endParaRPr lang="en-GB"/>
        </a:p>
      </dgm:t>
    </dgm:pt>
    <dgm:pt modelId="{381C543C-9644-1C46-8C75-F2330E8BB200}" type="sibTrans" cxnId="{7EBF0B86-28BA-654C-AF87-42B3BE9A4676}">
      <dgm:prSet/>
      <dgm:spPr/>
      <dgm:t>
        <a:bodyPr/>
        <a:lstStyle/>
        <a:p>
          <a:endParaRPr lang="en-GB"/>
        </a:p>
      </dgm:t>
    </dgm:pt>
    <dgm:pt modelId="{6B7B48BF-166C-044F-82D3-78FA442357DC}">
      <dgm:prSet custT="1"/>
      <dgm:spPr/>
      <dgm:t>
        <a:bodyPr/>
        <a:lstStyle/>
        <a:p>
          <a:r>
            <a:rPr lang="en-GB" sz="1600" b="0" i="0" dirty="0">
              <a:latin typeface="+mj-lt"/>
            </a:rPr>
            <a:t>Is an autonomous AI-controlled satellite still considered a "space object" under current conventions?</a:t>
          </a:r>
          <a:endParaRPr lang="en-IT" sz="1600" dirty="0">
            <a:latin typeface="+mj-lt"/>
          </a:endParaRPr>
        </a:p>
      </dgm:t>
    </dgm:pt>
    <dgm:pt modelId="{9B68C2BE-CC82-FE4E-A88F-5A9BE5E246FF}" type="parTrans" cxnId="{ACA0467F-448C-0C4B-8376-5D2A743454B3}">
      <dgm:prSet/>
      <dgm:spPr/>
      <dgm:t>
        <a:bodyPr/>
        <a:lstStyle/>
        <a:p>
          <a:endParaRPr lang="en-GB"/>
        </a:p>
      </dgm:t>
    </dgm:pt>
    <dgm:pt modelId="{4CF1D3A6-7C47-8647-A3F9-DDB847368D8C}" type="sibTrans" cxnId="{ACA0467F-448C-0C4B-8376-5D2A743454B3}">
      <dgm:prSet/>
      <dgm:spPr/>
      <dgm:t>
        <a:bodyPr/>
        <a:lstStyle/>
        <a:p>
          <a:endParaRPr lang="en-GB"/>
        </a:p>
      </dgm:t>
    </dgm:pt>
    <dgm:pt modelId="{2BA9DB94-9256-7C48-81C0-7201F7D5B949}">
      <dgm:prSet custT="1"/>
      <dgm:spPr/>
      <dgm:t>
        <a:bodyPr/>
        <a:lstStyle/>
        <a:p>
          <a:r>
            <a:rPr lang="en-US" sz="1600" dirty="0">
              <a:latin typeface="+mj-lt"/>
            </a:rPr>
            <a:t>Can we apply an evolutionary interpretation in light of art. 31 of the Vienna Convention on the Law of Treaties?</a:t>
          </a:r>
          <a:endParaRPr lang="en-IT" sz="1600" dirty="0">
            <a:latin typeface="+mj-lt"/>
          </a:endParaRPr>
        </a:p>
      </dgm:t>
    </dgm:pt>
    <dgm:pt modelId="{C13F7372-EE81-9A4A-BC65-FB3ACDDE9EBD}" type="parTrans" cxnId="{1DDAFD1F-97A2-AB44-9183-84F89D1F431F}">
      <dgm:prSet/>
      <dgm:spPr/>
      <dgm:t>
        <a:bodyPr/>
        <a:lstStyle/>
        <a:p>
          <a:endParaRPr lang="en-GB"/>
        </a:p>
      </dgm:t>
    </dgm:pt>
    <dgm:pt modelId="{76F83479-23DF-0D49-9AD0-2CF98C5D9BF0}" type="sibTrans" cxnId="{1DDAFD1F-97A2-AB44-9183-84F89D1F431F}">
      <dgm:prSet/>
      <dgm:spPr/>
      <dgm:t>
        <a:bodyPr/>
        <a:lstStyle/>
        <a:p>
          <a:endParaRPr lang="en-GB"/>
        </a:p>
      </dgm:t>
    </dgm:pt>
    <dgm:pt modelId="{46589AF8-01F5-6D42-AB4E-8D692C757ED1}" type="pres">
      <dgm:prSet presAssocID="{380BEFB7-CF1F-1948-827E-693911B93010}" presName="diagram" presStyleCnt="0">
        <dgm:presLayoutVars>
          <dgm:chPref val="1"/>
          <dgm:dir/>
          <dgm:animOne val="branch"/>
          <dgm:animLvl val="lvl"/>
          <dgm:resizeHandles val="exact"/>
        </dgm:presLayoutVars>
      </dgm:prSet>
      <dgm:spPr/>
    </dgm:pt>
    <dgm:pt modelId="{26AAEA90-92CA-5941-B970-09134A932233}" type="pres">
      <dgm:prSet presAssocID="{EF716F3C-1A0A-2E43-BEF7-84F375BD9885}" presName="root1" presStyleCnt="0"/>
      <dgm:spPr/>
    </dgm:pt>
    <dgm:pt modelId="{7CEA6EC7-BA1C-6943-BB6E-1FCE612BBE8E}" type="pres">
      <dgm:prSet presAssocID="{EF716F3C-1A0A-2E43-BEF7-84F375BD9885}" presName="LevelOneTextNode" presStyleLbl="node0" presStyleIdx="0" presStyleCnt="1" custLinFactNeighborX="-30759" custLinFactNeighborY="2287">
        <dgm:presLayoutVars>
          <dgm:chPref val="3"/>
        </dgm:presLayoutVars>
      </dgm:prSet>
      <dgm:spPr/>
    </dgm:pt>
    <dgm:pt modelId="{81086A8A-9D9E-9044-A72E-98779035940E}" type="pres">
      <dgm:prSet presAssocID="{EF716F3C-1A0A-2E43-BEF7-84F375BD9885}" presName="level2hierChild" presStyleCnt="0"/>
      <dgm:spPr/>
    </dgm:pt>
    <dgm:pt modelId="{B2D64236-5324-5546-B17A-76657DF863F9}" type="pres">
      <dgm:prSet presAssocID="{9A7D8632-40D4-774F-B60B-97C4D2F6D4F2}" presName="conn2-1" presStyleLbl="parChTrans1D2" presStyleIdx="0" presStyleCnt="3"/>
      <dgm:spPr/>
    </dgm:pt>
    <dgm:pt modelId="{23CCFD6C-4F12-7A4D-951F-BCAD9AA11C27}" type="pres">
      <dgm:prSet presAssocID="{9A7D8632-40D4-774F-B60B-97C4D2F6D4F2}" presName="connTx" presStyleLbl="parChTrans1D2" presStyleIdx="0" presStyleCnt="3"/>
      <dgm:spPr/>
    </dgm:pt>
    <dgm:pt modelId="{7B07E086-687D-654C-8B3F-DFC4FE7B0581}" type="pres">
      <dgm:prSet presAssocID="{2456E60E-02B4-8445-8E84-530198937188}" presName="root2" presStyleCnt="0"/>
      <dgm:spPr/>
    </dgm:pt>
    <dgm:pt modelId="{F3D9B00E-3F99-9141-8D55-8C4F21FA845C}" type="pres">
      <dgm:prSet presAssocID="{2456E60E-02B4-8445-8E84-530198937188}" presName="LevelTwoTextNode" presStyleLbl="node2" presStyleIdx="0" presStyleCnt="3">
        <dgm:presLayoutVars>
          <dgm:chPref val="3"/>
        </dgm:presLayoutVars>
      </dgm:prSet>
      <dgm:spPr/>
    </dgm:pt>
    <dgm:pt modelId="{DB23DA44-D373-6E41-A012-9BF882484F9A}" type="pres">
      <dgm:prSet presAssocID="{2456E60E-02B4-8445-8E84-530198937188}" presName="level3hierChild" presStyleCnt="0"/>
      <dgm:spPr/>
    </dgm:pt>
    <dgm:pt modelId="{B8DB6D58-2EA6-7549-A06B-52677D1E16BD}" type="pres">
      <dgm:prSet presAssocID="{C13F7372-EE81-9A4A-BC65-FB3ACDDE9EBD}" presName="conn2-1" presStyleLbl="parChTrans1D2" presStyleIdx="1" presStyleCnt="3"/>
      <dgm:spPr/>
    </dgm:pt>
    <dgm:pt modelId="{B1969A9A-2FDA-9949-B791-0A782CDA23FC}" type="pres">
      <dgm:prSet presAssocID="{C13F7372-EE81-9A4A-BC65-FB3ACDDE9EBD}" presName="connTx" presStyleLbl="parChTrans1D2" presStyleIdx="1" presStyleCnt="3"/>
      <dgm:spPr/>
    </dgm:pt>
    <dgm:pt modelId="{E000D900-82C3-AA4F-8224-08492C08BCB0}" type="pres">
      <dgm:prSet presAssocID="{2BA9DB94-9256-7C48-81C0-7201F7D5B949}" presName="root2" presStyleCnt="0"/>
      <dgm:spPr/>
    </dgm:pt>
    <dgm:pt modelId="{90E5A76C-7ECD-CE40-99F0-4D785C7D6C87}" type="pres">
      <dgm:prSet presAssocID="{2BA9DB94-9256-7C48-81C0-7201F7D5B949}" presName="LevelTwoTextNode" presStyleLbl="node2" presStyleIdx="1" presStyleCnt="3">
        <dgm:presLayoutVars>
          <dgm:chPref val="3"/>
        </dgm:presLayoutVars>
      </dgm:prSet>
      <dgm:spPr/>
    </dgm:pt>
    <dgm:pt modelId="{7CB24991-9DF5-3D45-A1CA-E0C716AF9D71}" type="pres">
      <dgm:prSet presAssocID="{2BA9DB94-9256-7C48-81C0-7201F7D5B949}" presName="level3hierChild" presStyleCnt="0"/>
      <dgm:spPr/>
    </dgm:pt>
    <dgm:pt modelId="{C2EEC241-B4C7-A24E-8247-959EB0DCC71D}" type="pres">
      <dgm:prSet presAssocID="{9B68C2BE-CC82-FE4E-A88F-5A9BE5E246FF}" presName="conn2-1" presStyleLbl="parChTrans1D2" presStyleIdx="2" presStyleCnt="3"/>
      <dgm:spPr/>
    </dgm:pt>
    <dgm:pt modelId="{3593C768-62DF-5F4A-9373-CFD17F5D0182}" type="pres">
      <dgm:prSet presAssocID="{9B68C2BE-CC82-FE4E-A88F-5A9BE5E246FF}" presName="connTx" presStyleLbl="parChTrans1D2" presStyleIdx="2" presStyleCnt="3"/>
      <dgm:spPr/>
    </dgm:pt>
    <dgm:pt modelId="{EC30BFE3-6F0B-8A4E-B11E-1F86E83F4CDA}" type="pres">
      <dgm:prSet presAssocID="{6B7B48BF-166C-044F-82D3-78FA442357DC}" presName="root2" presStyleCnt="0"/>
      <dgm:spPr/>
    </dgm:pt>
    <dgm:pt modelId="{A41D8AB8-A7E7-3845-9E61-DABDA7CD7DC0}" type="pres">
      <dgm:prSet presAssocID="{6B7B48BF-166C-044F-82D3-78FA442357DC}" presName="LevelTwoTextNode" presStyleLbl="node2" presStyleIdx="2" presStyleCnt="3">
        <dgm:presLayoutVars>
          <dgm:chPref val="3"/>
        </dgm:presLayoutVars>
      </dgm:prSet>
      <dgm:spPr/>
    </dgm:pt>
    <dgm:pt modelId="{F3FB50EE-56AF-1E43-8D97-EE6D6BB02942}" type="pres">
      <dgm:prSet presAssocID="{6B7B48BF-166C-044F-82D3-78FA442357DC}" presName="level3hierChild" presStyleCnt="0"/>
      <dgm:spPr/>
    </dgm:pt>
  </dgm:ptLst>
  <dgm:cxnLst>
    <dgm:cxn modelId="{D871C008-0387-394D-B41A-AAC6E254E864}" type="presOf" srcId="{9A7D8632-40D4-774F-B60B-97C4D2F6D4F2}" destId="{B2D64236-5324-5546-B17A-76657DF863F9}" srcOrd="0" destOrd="0" presId="urn:microsoft.com/office/officeart/2005/8/layout/hierarchy2"/>
    <dgm:cxn modelId="{AABECE17-8DDB-DB40-974A-0553C3554BFD}" type="presOf" srcId="{EF716F3C-1A0A-2E43-BEF7-84F375BD9885}" destId="{7CEA6EC7-BA1C-6943-BB6E-1FCE612BBE8E}" srcOrd="0" destOrd="0" presId="urn:microsoft.com/office/officeart/2005/8/layout/hierarchy2"/>
    <dgm:cxn modelId="{1DDAFD1F-97A2-AB44-9183-84F89D1F431F}" srcId="{EF716F3C-1A0A-2E43-BEF7-84F375BD9885}" destId="{2BA9DB94-9256-7C48-81C0-7201F7D5B949}" srcOrd="1" destOrd="0" parTransId="{C13F7372-EE81-9A4A-BC65-FB3ACDDE9EBD}" sibTransId="{76F83479-23DF-0D49-9AD0-2CF98C5D9BF0}"/>
    <dgm:cxn modelId="{93F08753-9C7E-7F45-A070-670B75781B13}" type="presOf" srcId="{2456E60E-02B4-8445-8E84-530198937188}" destId="{F3D9B00E-3F99-9141-8D55-8C4F21FA845C}" srcOrd="0" destOrd="0" presId="urn:microsoft.com/office/officeart/2005/8/layout/hierarchy2"/>
    <dgm:cxn modelId="{C1301363-2CFE-0B43-BF4A-C28A9D3993DD}" type="presOf" srcId="{9B68C2BE-CC82-FE4E-A88F-5A9BE5E246FF}" destId="{C2EEC241-B4C7-A24E-8247-959EB0DCC71D}" srcOrd="0" destOrd="0" presId="urn:microsoft.com/office/officeart/2005/8/layout/hierarchy2"/>
    <dgm:cxn modelId="{ACA0467F-448C-0C4B-8376-5D2A743454B3}" srcId="{EF716F3C-1A0A-2E43-BEF7-84F375BD9885}" destId="{6B7B48BF-166C-044F-82D3-78FA442357DC}" srcOrd="2" destOrd="0" parTransId="{9B68C2BE-CC82-FE4E-A88F-5A9BE5E246FF}" sibTransId="{4CF1D3A6-7C47-8647-A3F9-DDB847368D8C}"/>
    <dgm:cxn modelId="{30058782-CA64-9C40-99F9-721EEFEFEE83}" type="presOf" srcId="{C13F7372-EE81-9A4A-BC65-FB3ACDDE9EBD}" destId="{B1969A9A-2FDA-9949-B791-0A782CDA23FC}" srcOrd="1" destOrd="0" presId="urn:microsoft.com/office/officeart/2005/8/layout/hierarchy2"/>
    <dgm:cxn modelId="{7EBF0B86-28BA-654C-AF87-42B3BE9A4676}" srcId="{EF716F3C-1A0A-2E43-BEF7-84F375BD9885}" destId="{2456E60E-02B4-8445-8E84-530198937188}" srcOrd="0" destOrd="0" parTransId="{9A7D8632-40D4-774F-B60B-97C4D2F6D4F2}" sibTransId="{381C543C-9644-1C46-8C75-F2330E8BB200}"/>
    <dgm:cxn modelId="{90EC8495-5A92-2841-BBD3-2C0328AA20CA}" type="presOf" srcId="{2BA9DB94-9256-7C48-81C0-7201F7D5B949}" destId="{90E5A76C-7ECD-CE40-99F0-4D785C7D6C87}" srcOrd="0" destOrd="0" presId="urn:microsoft.com/office/officeart/2005/8/layout/hierarchy2"/>
    <dgm:cxn modelId="{2AADD0A1-12B2-6341-AEA9-9E55F7BB235F}" type="presOf" srcId="{C13F7372-EE81-9A4A-BC65-FB3ACDDE9EBD}" destId="{B8DB6D58-2EA6-7549-A06B-52677D1E16BD}" srcOrd="0" destOrd="0" presId="urn:microsoft.com/office/officeart/2005/8/layout/hierarchy2"/>
    <dgm:cxn modelId="{A3C05DA4-0AF4-ED41-B71C-C364A2572143}" type="presOf" srcId="{380BEFB7-CF1F-1948-827E-693911B93010}" destId="{46589AF8-01F5-6D42-AB4E-8D692C757ED1}" srcOrd="0" destOrd="0" presId="urn:microsoft.com/office/officeart/2005/8/layout/hierarchy2"/>
    <dgm:cxn modelId="{08458EA4-69F2-9046-93EA-90DDB4A00DF5}" srcId="{380BEFB7-CF1F-1948-827E-693911B93010}" destId="{EF716F3C-1A0A-2E43-BEF7-84F375BD9885}" srcOrd="0" destOrd="0" parTransId="{2896C754-F383-CD4D-99A9-FA98005F324A}" sibTransId="{DE1C7763-9F0D-2F4A-BF63-F6E4CBE91D84}"/>
    <dgm:cxn modelId="{1CFA0CA6-3ACF-D54B-9E81-87DCE86DF35F}" type="presOf" srcId="{9B68C2BE-CC82-FE4E-A88F-5A9BE5E246FF}" destId="{3593C768-62DF-5F4A-9373-CFD17F5D0182}" srcOrd="1" destOrd="0" presId="urn:microsoft.com/office/officeart/2005/8/layout/hierarchy2"/>
    <dgm:cxn modelId="{3C2C66A8-BF13-A340-84C2-A0E025C743B9}" type="presOf" srcId="{6B7B48BF-166C-044F-82D3-78FA442357DC}" destId="{A41D8AB8-A7E7-3845-9E61-DABDA7CD7DC0}" srcOrd="0" destOrd="0" presId="urn:microsoft.com/office/officeart/2005/8/layout/hierarchy2"/>
    <dgm:cxn modelId="{CDA526D0-7FE7-B541-AE0B-C32B0B935C1C}" type="presOf" srcId="{9A7D8632-40D4-774F-B60B-97C4D2F6D4F2}" destId="{23CCFD6C-4F12-7A4D-951F-BCAD9AA11C27}" srcOrd="1" destOrd="0" presId="urn:microsoft.com/office/officeart/2005/8/layout/hierarchy2"/>
    <dgm:cxn modelId="{7022062A-CEAE-C946-9EB1-A2C27763831B}" type="presParOf" srcId="{46589AF8-01F5-6D42-AB4E-8D692C757ED1}" destId="{26AAEA90-92CA-5941-B970-09134A932233}" srcOrd="0" destOrd="0" presId="urn:microsoft.com/office/officeart/2005/8/layout/hierarchy2"/>
    <dgm:cxn modelId="{D9BACB7B-C119-074D-8333-AD2F22A1C837}" type="presParOf" srcId="{26AAEA90-92CA-5941-B970-09134A932233}" destId="{7CEA6EC7-BA1C-6943-BB6E-1FCE612BBE8E}" srcOrd="0" destOrd="0" presId="urn:microsoft.com/office/officeart/2005/8/layout/hierarchy2"/>
    <dgm:cxn modelId="{5F532EDE-469F-BC4C-BB4A-D16E0B926A8A}" type="presParOf" srcId="{26AAEA90-92CA-5941-B970-09134A932233}" destId="{81086A8A-9D9E-9044-A72E-98779035940E}" srcOrd="1" destOrd="0" presId="urn:microsoft.com/office/officeart/2005/8/layout/hierarchy2"/>
    <dgm:cxn modelId="{946DF636-26A3-404C-9FD1-028DD7C81E3B}" type="presParOf" srcId="{81086A8A-9D9E-9044-A72E-98779035940E}" destId="{B2D64236-5324-5546-B17A-76657DF863F9}" srcOrd="0" destOrd="0" presId="urn:microsoft.com/office/officeart/2005/8/layout/hierarchy2"/>
    <dgm:cxn modelId="{B8AE3D93-9ACF-844D-92FA-A1FCAD6F7A8C}" type="presParOf" srcId="{B2D64236-5324-5546-B17A-76657DF863F9}" destId="{23CCFD6C-4F12-7A4D-951F-BCAD9AA11C27}" srcOrd="0" destOrd="0" presId="urn:microsoft.com/office/officeart/2005/8/layout/hierarchy2"/>
    <dgm:cxn modelId="{DD4FD0E6-2F4E-AC44-BB26-93DABC1E488A}" type="presParOf" srcId="{81086A8A-9D9E-9044-A72E-98779035940E}" destId="{7B07E086-687D-654C-8B3F-DFC4FE7B0581}" srcOrd="1" destOrd="0" presId="urn:microsoft.com/office/officeart/2005/8/layout/hierarchy2"/>
    <dgm:cxn modelId="{0B54F8B6-4038-B34A-8D7D-8F875EEA143D}" type="presParOf" srcId="{7B07E086-687D-654C-8B3F-DFC4FE7B0581}" destId="{F3D9B00E-3F99-9141-8D55-8C4F21FA845C}" srcOrd="0" destOrd="0" presId="urn:microsoft.com/office/officeart/2005/8/layout/hierarchy2"/>
    <dgm:cxn modelId="{DB10FA76-7C4D-CF4F-93DF-0B074511FEBF}" type="presParOf" srcId="{7B07E086-687D-654C-8B3F-DFC4FE7B0581}" destId="{DB23DA44-D373-6E41-A012-9BF882484F9A}" srcOrd="1" destOrd="0" presId="urn:microsoft.com/office/officeart/2005/8/layout/hierarchy2"/>
    <dgm:cxn modelId="{3994521B-C65D-6D40-8722-D191BE56E874}" type="presParOf" srcId="{81086A8A-9D9E-9044-A72E-98779035940E}" destId="{B8DB6D58-2EA6-7549-A06B-52677D1E16BD}" srcOrd="2" destOrd="0" presId="urn:microsoft.com/office/officeart/2005/8/layout/hierarchy2"/>
    <dgm:cxn modelId="{8A43D65E-AC27-3E40-A01E-19246A4C39DA}" type="presParOf" srcId="{B8DB6D58-2EA6-7549-A06B-52677D1E16BD}" destId="{B1969A9A-2FDA-9949-B791-0A782CDA23FC}" srcOrd="0" destOrd="0" presId="urn:microsoft.com/office/officeart/2005/8/layout/hierarchy2"/>
    <dgm:cxn modelId="{4DC769F6-7084-D746-9CD6-99071C41FC67}" type="presParOf" srcId="{81086A8A-9D9E-9044-A72E-98779035940E}" destId="{E000D900-82C3-AA4F-8224-08492C08BCB0}" srcOrd="3" destOrd="0" presId="urn:microsoft.com/office/officeart/2005/8/layout/hierarchy2"/>
    <dgm:cxn modelId="{F05595C8-63C9-A44D-92AB-F3F0D61863C0}" type="presParOf" srcId="{E000D900-82C3-AA4F-8224-08492C08BCB0}" destId="{90E5A76C-7ECD-CE40-99F0-4D785C7D6C87}" srcOrd="0" destOrd="0" presId="urn:microsoft.com/office/officeart/2005/8/layout/hierarchy2"/>
    <dgm:cxn modelId="{D4CEB612-BC75-3B47-B06E-6F161799139A}" type="presParOf" srcId="{E000D900-82C3-AA4F-8224-08492C08BCB0}" destId="{7CB24991-9DF5-3D45-A1CA-E0C716AF9D71}" srcOrd="1" destOrd="0" presId="urn:microsoft.com/office/officeart/2005/8/layout/hierarchy2"/>
    <dgm:cxn modelId="{B4C6D4C8-B805-5C42-9742-1FA3BE495CBF}" type="presParOf" srcId="{81086A8A-9D9E-9044-A72E-98779035940E}" destId="{C2EEC241-B4C7-A24E-8247-959EB0DCC71D}" srcOrd="4" destOrd="0" presId="urn:microsoft.com/office/officeart/2005/8/layout/hierarchy2"/>
    <dgm:cxn modelId="{D422B332-565C-494C-B230-A06F7E064759}" type="presParOf" srcId="{C2EEC241-B4C7-A24E-8247-959EB0DCC71D}" destId="{3593C768-62DF-5F4A-9373-CFD17F5D0182}" srcOrd="0" destOrd="0" presId="urn:microsoft.com/office/officeart/2005/8/layout/hierarchy2"/>
    <dgm:cxn modelId="{85D7DA01-8A7D-9542-B950-7C1AB3674612}" type="presParOf" srcId="{81086A8A-9D9E-9044-A72E-98779035940E}" destId="{EC30BFE3-6F0B-8A4E-B11E-1F86E83F4CDA}" srcOrd="5" destOrd="0" presId="urn:microsoft.com/office/officeart/2005/8/layout/hierarchy2"/>
    <dgm:cxn modelId="{B6C2146E-2172-0448-8D4E-42347B858D17}" type="presParOf" srcId="{EC30BFE3-6F0B-8A4E-B11E-1F86E83F4CDA}" destId="{A41D8AB8-A7E7-3845-9E61-DABDA7CD7DC0}" srcOrd="0" destOrd="0" presId="urn:microsoft.com/office/officeart/2005/8/layout/hierarchy2"/>
    <dgm:cxn modelId="{A2A114F7-D45A-A34F-B2ED-AD4705DA1102}" type="presParOf" srcId="{EC30BFE3-6F0B-8A4E-B11E-1F86E83F4CDA}" destId="{F3FB50EE-56AF-1E43-8D97-EE6D6BB02942}" srcOrd="1" destOrd="0" presId="urn:microsoft.com/office/officeart/2005/8/layout/hierarchy2"/>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364CA0B-B4B6-0C42-95EA-F701F42647D3}" type="doc">
      <dgm:prSet loTypeId="urn:microsoft.com/office/officeart/2008/layout/LinedList" loCatId="process" qsTypeId="urn:microsoft.com/office/officeart/2005/8/quickstyle/simple1" qsCatId="simple" csTypeId="urn:microsoft.com/office/officeart/2005/8/colors/accent1_2" csCatId="accent1" phldr="1"/>
      <dgm:spPr/>
      <dgm:t>
        <a:bodyPr/>
        <a:lstStyle/>
        <a:p>
          <a:endParaRPr lang="en-GB"/>
        </a:p>
      </dgm:t>
    </dgm:pt>
    <dgm:pt modelId="{AFEE883E-A0E3-8344-908E-54D133A84F85}">
      <dgm:prSet custT="1"/>
      <dgm:spPr/>
      <dgm:t>
        <a:bodyPr/>
        <a:lstStyle/>
        <a:p>
          <a:r>
            <a:rPr lang="en-US" sz="2000" b="1" dirty="0">
              <a:latin typeface="+mj-lt"/>
            </a:rPr>
            <a:t>Outer Space Treaty </a:t>
          </a:r>
          <a:endParaRPr lang="en-IT" sz="2000" dirty="0">
            <a:latin typeface="+mj-lt"/>
          </a:endParaRPr>
        </a:p>
      </dgm:t>
    </dgm:pt>
    <dgm:pt modelId="{B4E5F05C-86A6-C644-B69B-F159B6CC785D}" type="parTrans" cxnId="{F6027D25-56E9-FC49-A1E7-6040C4A91A5D}">
      <dgm:prSet/>
      <dgm:spPr/>
      <dgm:t>
        <a:bodyPr/>
        <a:lstStyle/>
        <a:p>
          <a:endParaRPr lang="en-GB"/>
        </a:p>
      </dgm:t>
    </dgm:pt>
    <dgm:pt modelId="{15B4E3F9-7EBB-C14B-AF34-780260A9F28A}" type="sibTrans" cxnId="{F6027D25-56E9-FC49-A1E7-6040C4A91A5D}">
      <dgm:prSet/>
      <dgm:spPr/>
      <dgm:t>
        <a:bodyPr/>
        <a:lstStyle/>
        <a:p>
          <a:endParaRPr lang="en-GB"/>
        </a:p>
      </dgm:t>
    </dgm:pt>
    <dgm:pt modelId="{354822EA-EEF4-ED4B-BC7D-A0F4945AAF17}">
      <dgm:prSet custT="1"/>
      <dgm:spPr/>
      <dgm:t>
        <a:bodyPr/>
        <a:lstStyle/>
        <a:p>
          <a:pPr algn="just"/>
          <a:r>
            <a:rPr lang="en-US" sz="1600" dirty="0">
              <a:latin typeface="+mj-lt"/>
            </a:rPr>
            <a:t>Art. VI: States are internationally responsible for national space activities, whether conducted by governmental or non-governmental entities. </a:t>
          </a:r>
          <a:r>
            <a:rPr lang="en-GB" sz="1600" b="0" i="0" u="none" dirty="0">
              <a:latin typeface="+mj-lt"/>
            </a:rPr>
            <a:t>he activities of non-governmental entities in outer space, including the moon and other celestial bodies, shall require authorization and continuing supervision by the appropriate State Party to the Treaty.</a:t>
          </a:r>
          <a:endParaRPr lang="en-IT" sz="1600" dirty="0">
            <a:latin typeface="+mj-lt"/>
          </a:endParaRPr>
        </a:p>
      </dgm:t>
    </dgm:pt>
    <dgm:pt modelId="{760D6335-9804-1144-AB86-73007CB2A5B1}" type="parTrans" cxnId="{998DC90B-5E9C-7142-8F2E-A2E4FB994ECD}">
      <dgm:prSet/>
      <dgm:spPr/>
      <dgm:t>
        <a:bodyPr/>
        <a:lstStyle/>
        <a:p>
          <a:endParaRPr lang="en-GB"/>
        </a:p>
      </dgm:t>
    </dgm:pt>
    <dgm:pt modelId="{7BC1FF78-2261-E148-8B74-E821E24748EA}" type="sibTrans" cxnId="{998DC90B-5E9C-7142-8F2E-A2E4FB994ECD}">
      <dgm:prSet/>
      <dgm:spPr/>
      <dgm:t>
        <a:bodyPr/>
        <a:lstStyle/>
        <a:p>
          <a:endParaRPr lang="en-GB"/>
        </a:p>
      </dgm:t>
    </dgm:pt>
    <dgm:pt modelId="{247DE660-0CCA-4641-BAC9-E307CD04F257}">
      <dgm:prSet custT="1"/>
      <dgm:spPr/>
      <dgm:t>
        <a:bodyPr/>
        <a:lstStyle/>
        <a:p>
          <a:pPr algn="l"/>
          <a:r>
            <a:rPr lang="en-US" sz="1800" b="1" i="0" dirty="0">
              <a:latin typeface="+mj-lt"/>
            </a:rPr>
            <a:t>Liability Convention</a:t>
          </a:r>
          <a:endParaRPr lang="en-IT" sz="1800" dirty="0">
            <a:latin typeface="+mj-lt"/>
          </a:endParaRPr>
        </a:p>
      </dgm:t>
    </dgm:pt>
    <dgm:pt modelId="{FA1102EE-588A-BD49-A1F2-A3B3E1C30DB5}" type="parTrans" cxnId="{3AB15380-6152-F44B-BBF8-B121AD15A6E8}">
      <dgm:prSet/>
      <dgm:spPr/>
      <dgm:t>
        <a:bodyPr/>
        <a:lstStyle/>
        <a:p>
          <a:endParaRPr lang="en-GB"/>
        </a:p>
      </dgm:t>
    </dgm:pt>
    <dgm:pt modelId="{936C2E84-F8CD-0345-A7A2-3F0ACAC7863D}" type="sibTrans" cxnId="{3AB15380-6152-F44B-BBF8-B121AD15A6E8}">
      <dgm:prSet/>
      <dgm:spPr/>
      <dgm:t>
        <a:bodyPr/>
        <a:lstStyle/>
        <a:p>
          <a:endParaRPr lang="en-GB"/>
        </a:p>
      </dgm:t>
    </dgm:pt>
    <dgm:pt modelId="{9D3E5963-8FF6-4840-BF94-65DEF14D72BC}">
      <dgm:prSet custT="1"/>
      <dgm:spPr/>
      <dgm:t>
        <a:bodyPr/>
        <a:lstStyle/>
        <a:p>
          <a:r>
            <a:rPr lang="en-US" sz="1600" b="0" i="0" dirty="0">
              <a:latin typeface="+mj-lt"/>
            </a:rPr>
            <a:t>Art. II: strict liability for damage caused by space objects on the earth’s surface or to aircraft in flight, and fault liability for damage caused elsewhere</a:t>
          </a:r>
          <a:r>
            <a:rPr lang="en-US" sz="1600" b="0" i="0" dirty="0"/>
            <a:t>.</a:t>
          </a:r>
          <a:endParaRPr lang="en-IT" sz="1600" dirty="0"/>
        </a:p>
      </dgm:t>
    </dgm:pt>
    <dgm:pt modelId="{05B01D17-A9F0-664A-97A4-36532ACAA253}" type="parTrans" cxnId="{E2F712B7-D82D-B849-90E2-BF1E2EA41055}">
      <dgm:prSet/>
      <dgm:spPr/>
      <dgm:t>
        <a:bodyPr/>
        <a:lstStyle/>
        <a:p>
          <a:endParaRPr lang="en-GB"/>
        </a:p>
      </dgm:t>
    </dgm:pt>
    <dgm:pt modelId="{61C90E02-9621-D643-9EB0-A133DAC55E48}" type="sibTrans" cxnId="{E2F712B7-D82D-B849-90E2-BF1E2EA41055}">
      <dgm:prSet/>
      <dgm:spPr/>
      <dgm:t>
        <a:bodyPr/>
        <a:lstStyle/>
        <a:p>
          <a:endParaRPr lang="en-GB"/>
        </a:p>
      </dgm:t>
    </dgm:pt>
    <dgm:pt modelId="{2A2C88BD-6D89-BF49-A017-0AFAA1BC77C0}" type="pres">
      <dgm:prSet presAssocID="{0364CA0B-B4B6-0C42-95EA-F701F42647D3}" presName="vert0" presStyleCnt="0">
        <dgm:presLayoutVars>
          <dgm:dir/>
          <dgm:animOne val="branch"/>
          <dgm:animLvl val="lvl"/>
        </dgm:presLayoutVars>
      </dgm:prSet>
      <dgm:spPr/>
    </dgm:pt>
    <dgm:pt modelId="{2E52FA93-1415-A849-840A-8E9E44BD61D6}" type="pres">
      <dgm:prSet presAssocID="{AFEE883E-A0E3-8344-908E-54D133A84F85}" presName="thickLine" presStyleLbl="alignNode1" presStyleIdx="0" presStyleCnt="4"/>
      <dgm:spPr/>
    </dgm:pt>
    <dgm:pt modelId="{1ADCF72D-C610-AB4B-B2EE-DEE0CDC0735F}" type="pres">
      <dgm:prSet presAssocID="{AFEE883E-A0E3-8344-908E-54D133A84F85}" presName="horz1" presStyleCnt="0"/>
      <dgm:spPr/>
    </dgm:pt>
    <dgm:pt modelId="{F4A61107-968D-E34E-8A5A-F45B3B27F223}" type="pres">
      <dgm:prSet presAssocID="{AFEE883E-A0E3-8344-908E-54D133A84F85}" presName="tx1" presStyleLbl="revTx" presStyleIdx="0" presStyleCnt="4" custScaleY="55525"/>
      <dgm:spPr/>
    </dgm:pt>
    <dgm:pt modelId="{0D2729C1-E6C2-374A-B689-420B7833F9E7}" type="pres">
      <dgm:prSet presAssocID="{AFEE883E-A0E3-8344-908E-54D133A84F85}" presName="vert1" presStyleCnt="0"/>
      <dgm:spPr/>
    </dgm:pt>
    <dgm:pt modelId="{7D636236-911A-F24D-8496-911DBDF46004}" type="pres">
      <dgm:prSet presAssocID="{354822EA-EEF4-ED4B-BC7D-A0F4945AAF17}" presName="thickLine" presStyleLbl="alignNode1" presStyleIdx="1" presStyleCnt="4"/>
      <dgm:spPr/>
    </dgm:pt>
    <dgm:pt modelId="{47F8DFDA-E97D-4B46-90D0-44EDCC984ACA}" type="pres">
      <dgm:prSet presAssocID="{354822EA-EEF4-ED4B-BC7D-A0F4945AAF17}" presName="horz1" presStyleCnt="0"/>
      <dgm:spPr/>
    </dgm:pt>
    <dgm:pt modelId="{887A3BE4-4114-534F-8266-A4D7600BBB05}" type="pres">
      <dgm:prSet presAssocID="{354822EA-EEF4-ED4B-BC7D-A0F4945AAF17}" presName="tx1" presStyleLbl="revTx" presStyleIdx="1" presStyleCnt="4" custScaleY="179358"/>
      <dgm:spPr/>
    </dgm:pt>
    <dgm:pt modelId="{5165602B-1026-E144-AA50-FE48F1B05F29}" type="pres">
      <dgm:prSet presAssocID="{354822EA-EEF4-ED4B-BC7D-A0F4945AAF17}" presName="vert1" presStyleCnt="0"/>
      <dgm:spPr/>
    </dgm:pt>
    <dgm:pt modelId="{00B0DACD-F854-FD4C-A630-281D510913DF}" type="pres">
      <dgm:prSet presAssocID="{247DE660-0CCA-4641-BAC9-E307CD04F257}" presName="thickLine" presStyleLbl="alignNode1" presStyleIdx="2" presStyleCnt="4"/>
      <dgm:spPr/>
    </dgm:pt>
    <dgm:pt modelId="{12A7FDC8-12FC-D841-A42B-A91F77FF3793}" type="pres">
      <dgm:prSet presAssocID="{247DE660-0CCA-4641-BAC9-E307CD04F257}" presName="horz1" presStyleCnt="0"/>
      <dgm:spPr/>
    </dgm:pt>
    <dgm:pt modelId="{B4CB53D5-8DB3-F347-99FC-64E9F72CE4CB}" type="pres">
      <dgm:prSet presAssocID="{247DE660-0CCA-4641-BAC9-E307CD04F257}" presName="tx1" presStyleLbl="revTx" presStyleIdx="2" presStyleCnt="4" custScaleY="63399"/>
      <dgm:spPr/>
    </dgm:pt>
    <dgm:pt modelId="{ED91FD13-1D39-894A-9165-36890D8439CB}" type="pres">
      <dgm:prSet presAssocID="{247DE660-0CCA-4641-BAC9-E307CD04F257}" presName="vert1" presStyleCnt="0"/>
      <dgm:spPr/>
    </dgm:pt>
    <dgm:pt modelId="{459EC67D-7CC3-B041-B482-D7B446D2B410}" type="pres">
      <dgm:prSet presAssocID="{9D3E5963-8FF6-4840-BF94-65DEF14D72BC}" presName="thickLine" presStyleLbl="alignNode1" presStyleIdx="3" presStyleCnt="4"/>
      <dgm:spPr/>
    </dgm:pt>
    <dgm:pt modelId="{12BFA4F7-B063-0446-914B-9B25436D2DAC}" type="pres">
      <dgm:prSet presAssocID="{9D3E5963-8FF6-4840-BF94-65DEF14D72BC}" presName="horz1" presStyleCnt="0"/>
      <dgm:spPr/>
    </dgm:pt>
    <dgm:pt modelId="{E78015AF-A5D5-7D44-8EF0-85CE4D50DFE7}" type="pres">
      <dgm:prSet presAssocID="{9D3E5963-8FF6-4840-BF94-65DEF14D72BC}" presName="tx1" presStyleLbl="revTx" presStyleIdx="3" presStyleCnt="4"/>
      <dgm:spPr/>
    </dgm:pt>
    <dgm:pt modelId="{7B7792CB-D5FC-AD40-81E7-8103C9CBDE1F}" type="pres">
      <dgm:prSet presAssocID="{9D3E5963-8FF6-4840-BF94-65DEF14D72BC}" presName="vert1" presStyleCnt="0"/>
      <dgm:spPr/>
    </dgm:pt>
  </dgm:ptLst>
  <dgm:cxnLst>
    <dgm:cxn modelId="{998DC90B-5E9C-7142-8F2E-A2E4FB994ECD}" srcId="{0364CA0B-B4B6-0C42-95EA-F701F42647D3}" destId="{354822EA-EEF4-ED4B-BC7D-A0F4945AAF17}" srcOrd="1" destOrd="0" parTransId="{760D6335-9804-1144-AB86-73007CB2A5B1}" sibTransId="{7BC1FF78-2261-E148-8B74-E821E24748EA}"/>
    <dgm:cxn modelId="{88E72A17-D18E-6345-BA5F-D6B12B36010B}" type="presOf" srcId="{AFEE883E-A0E3-8344-908E-54D133A84F85}" destId="{F4A61107-968D-E34E-8A5A-F45B3B27F223}" srcOrd="0" destOrd="0" presId="urn:microsoft.com/office/officeart/2008/layout/LinedList"/>
    <dgm:cxn modelId="{F6027D25-56E9-FC49-A1E7-6040C4A91A5D}" srcId="{0364CA0B-B4B6-0C42-95EA-F701F42647D3}" destId="{AFEE883E-A0E3-8344-908E-54D133A84F85}" srcOrd="0" destOrd="0" parTransId="{B4E5F05C-86A6-C644-B69B-F159B6CC785D}" sibTransId="{15B4E3F9-7EBB-C14B-AF34-780260A9F28A}"/>
    <dgm:cxn modelId="{FD78FC31-9343-814A-A9DD-7F2F2BC803DB}" type="presOf" srcId="{9D3E5963-8FF6-4840-BF94-65DEF14D72BC}" destId="{E78015AF-A5D5-7D44-8EF0-85CE4D50DFE7}" srcOrd="0" destOrd="0" presId="urn:microsoft.com/office/officeart/2008/layout/LinedList"/>
    <dgm:cxn modelId="{B80A4136-F75C-314C-90FF-64D366A5EEC4}" type="presOf" srcId="{354822EA-EEF4-ED4B-BC7D-A0F4945AAF17}" destId="{887A3BE4-4114-534F-8266-A4D7600BBB05}" srcOrd="0" destOrd="0" presId="urn:microsoft.com/office/officeart/2008/layout/LinedList"/>
    <dgm:cxn modelId="{3AB15380-6152-F44B-BBF8-B121AD15A6E8}" srcId="{0364CA0B-B4B6-0C42-95EA-F701F42647D3}" destId="{247DE660-0CCA-4641-BAC9-E307CD04F257}" srcOrd="2" destOrd="0" parTransId="{FA1102EE-588A-BD49-A1F2-A3B3E1C30DB5}" sibTransId="{936C2E84-F8CD-0345-A7A2-3F0ACAC7863D}"/>
    <dgm:cxn modelId="{5E7DC687-5210-CF42-B511-C7A65D5EEBE3}" type="presOf" srcId="{0364CA0B-B4B6-0C42-95EA-F701F42647D3}" destId="{2A2C88BD-6D89-BF49-A017-0AFAA1BC77C0}" srcOrd="0" destOrd="0" presId="urn:microsoft.com/office/officeart/2008/layout/LinedList"/>
    <dgm:cxn modelId="{E2F712B7-D82D-B849-90E2-BF1E2EA41055}" srcId="{0364CA0B-B4B6-0C42-95EA-F701F42647D3}" destId="{9D3E5963-8FF6-4840-BF94-65DEF14D72BC}" srcOrd="3" destOrd="0" parTransId="{05B01D17-A9F0-664A-97A4-36532ACAA253}" sibTransId="{61C90E02-9621-D643-9EB0-A133DAC55E48}"/>
    <dgm:cxn modelId="{7BE632E8-F9AF-B84C-9F4B-7C508B7F574C}" type="presOf" srcId="{247DE660-0CCA-4641-BAC9-E307CD04F257}" destId="{B4CB53D5-8DB3-F347-99FC-64E9F72CE4CB}" srcOrd="0" destOrd="0" presId="urn:microsoft.com/office/officeart/2008/layout/LinedList"/>
    <dgm:cxn modelId="{7AE6D1C3-E27C-7442-9AA9-D9D3FEBBBFD3}" type="presParOf" srcId="{2A2C88BD-6D89-BF49-A017-0AFAA1BC77C0}" destId="{2E52FA93-1415-A849-840A-8E9E44BD61D6}" srcOrd="0" destOrd="0" presId="urn:microsoft.com/office/officeart/2008/layout/LinedList"/>
    <dgm:cxn modelId="{F278B02F-24FD-3A42-84A4-FD9B79916057}" type="presParOf" srcId="{2A2C88BD-6D89-BF49-A017-0AFAA1BC77C0}" destId="{1ADCF72D-C610-AB4B-B2EE-DEE0CDC0735F}" srcOrd="1" destOrd="0" presId="urn:microsoft.com/office/officeart/2008/layout/LinedList"/>
    <dgm:cxn modelId="{4CA6CAC3-2DDC-3646-98B3-C0AB49FB184D}" type="presParOf" srcId="{1ADCF72D-C610-AB4B-B2EE-DEE0CDC0735F}" destId="{F4A61107-968D-E34E-8A5A-F45B3B27F223}" srcOrd="0" destOrd="0" presId="urn:microsoft.com/office/officeart/2008/layout/LinedList"/>
    <dgm:cxn modelId="{7F9F8CFE-0A23-8E42-AB63-21744F9D2BBA}" type="presParOf" srcId="{1ADCF72D-C610-AB4B-B2EE-DEE0CDC0735F}" destId="{0D2729C1-E6C2-374A-B689-420B7833F9E7}" srcOrd="1" destOrd="0" presId="urn:microsoft.com/office/officeart/2008/layout/LinedList"/>
    <dgm:cxn modelId="{BF5BF006-6AE4-9741-845A-E5A2798E0126}" type="presParOf" srcId="{2A2C88BD-6D89-BF49-A017-0AFAA1BC77C0}" destId="{7D636236-911A-F24D-8496-911DBDF46004}" srcOrd="2" destOrd="0" presId="urn:microsoft.com/office/officeart/2008/layout/LinedList"/>
    <dgm:cxn modelId="{9D5D43DD-D1ED-1148-B3EA-1429255EDAF8}" type="presParOf" srcId="{2A2C88BD-6D89-BF49-A017-0AFAA1BC77C0}" destId="{47F8DFDA-E97D-4B46-90D0-44EDCC984ACA}" srcOrd="3" destOrd="0" presId="urn:microsoft.com/office/officeart/2008/layout/LinedList"/>
    <dgm:cxn modelId="{87CBDCD7-E5F5-044F-921E-9F819C33F977}" type="presParOf" srcId="{47F8DFDA-E97D-4B46-90D0-44EDCC984ACA}" destId="{887A3BE4-4114-534F-8266-A4D7600BBB05}" srcOrd="0" destOrd="0" presId="urn:microsoft.com/office/officeart/2008/layout/LinedList"/>
    <dgm:cxn modelId="{942036A1-FE79-1C45-BA96-D3163D8BA27A}" type="presParOf" srcId="{47F8DFDA-E97D-4B46-90D0-44EDCC984ACA}" destId="{5165602B-1026-E144-AA50-FE48F1B05F29}" srcOrd="1" destOrd="0" presId="urn:microsoft.com/office/officeart/2008/layout/LinedList"/>
    <dgm:cxn modelId="{FE6BF7FE-074D-B849-BD4D-C4E3BFE7732A}" type="presParOf" srcId="{2A2C88BD-6D89-BF49-A017-0AFAA1BC77C0}" destId="{00B0DACD-F854-FD4C-A630-281D510913DF}" srcOrd="4" destOrd="0" presId="urn:microsoft.com/office/officeart/2008/layout/LinedList"/>
    <dgm:cxn modelId="{9D594BDA-46EC-EF46-B596-CBF81284A9CC}" type="presParOf" srcId="{2A2C88BD-6D89-BF49-A017-0AFAA1BC77C0}" destId="{12A7FDC8-12FC-D841-A42B-A91F77FF3793}" srcOrd="5" destOrd="0" presId="urn:microsoft.com/office/officeart/2008/layout/LinedList"/>
    <dgm:cxn modelId="{6A3BBFA4-B830-3B4B-8E02-49DE27B9B32A}" type="presParOf" srcId="{12A7FDC8-12FC-D841-A42B-A91F77FF3793}" destId="{B4CB53D5-8DB3-F347-99FC-64E9F72CE4CB}" srcOrd="0" destOrd="0" presId="urn:microsoft.com/office/officeart/2008/layout/LinedList"/>
    <dgm:cxn modelId="{429414B6-D57E-6844-88A7-3B89B5D7F5C3}" type="presParOf" srcId="{12A7FDC8-12FC-D841-A42B-A91F77FF3793}" destId="{ED91FD13-1D39-894A-9165-36890D8439CB}" srcOrd="1" destOrd="0" presId="urn:microsoft.com/office/officeart/2008/layout/LinedList"/>
    <dgm:cxn modelId="{AAD54B43-79F0-9F49-83F2-6CAB7EF0C39B}" type="presParOf" srcId="{2A2C88BD-6D89-BF49-A017-0AFAA1BC77C0}" destId="{459EC67D-7CC3-B041-B482-D7B446D2B410}" srcOrd="6" destOrd="0" presId="urn:microsoft.com/office/officeart/2008/layout/LinedList"/>
    <dgm:cxn modelId="{69883730-BAA4-214E-8E13-261CB739158E}" type="presParOf" srcId="{2A2C88BD-6D89-BF49-A017-0AFAA1BC77C0}" destId="{12BFA4F7-B063-0446-914B-9B25436D2DAC}" srcOrd="7" destOrd="0" presId="urn:microsoft.com/office/officeart/2008/layout/LinedList"/>
    <dgm:cxn modelId="{9A69B2EB-AEFC-5A42-8A5C-E866CF55A0E6}" type="presParOf" srcId="{12BFA4F7-B063-0446-914B-9B25436D2DAC}" destId="{E78015AF-A5D5-7D44-8EF0-85CE4D50DFE7}" srcOrd="0" destOrd="0" presId="urn:microsoft.com/office/officeart/2008/layout/LinedList"/>
    <dgm:cxn modelId="{66C045A3-53E4-C94C-8092-A637C67DD487}" type="presParOf" srcId="{12BFA4F7-B063-0446-914B-9B25436D2DAC}" destId="{7B7792CB-D5FC-AD40-81E7-8103C9CBDE1F}" srcOrd="1" destOrd="0" presId="urn:microsoft.com/office/officeart/2008/layout/Lin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FD72F-DB29-924C-95B0-7855EABD54D4}">
      <dsp:nvSpPr>
        <dsp:cNvPr id="0" name=""/>
        <dsp:cNvSpPr/>
      </dsp:nvSpPr>
      <dsp:spPr>
        <a:xfrm>
          <a:off x="0" y="12634"/>
          <a:ext cx="10310958" cy="2664000"/>
        </a:xfrm>
        <a:prstGeom prst="rightArrow">
          <a:avLst/>
        </a:prstGeom>
        <a:solidFill>
          <a:schemeClr val="lt1"/>
        </a:solidFill>
        <a:ln w="12700" cap="flat" cmpd="sng" algn="ctr">
          <a:solidFill>
            <a:srgbClr val="0070C0"/>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3DB2751D-1E93-BD4E-8576-4FE2116B9EAB}">
      <dsp:nvSpPr>
        <dsp:cNvPr id="0" name=""/>
        <dsp:cNvSpPr/>
      </dsp:nvSpPr>
      <dsp:spPr>
        <a:xfrm>
          <a:off x="5256152" y="2099393"/>
          <a:ext cx="3075842" cy="122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just" defTabSz="711200">
            <a:lnSpc>
              <a:spcPct val="90000"/>
            </a:lnSpc>
            <a:spcBef>
              <a:spcPct val="0"/>
            </a:spcBef>
            <a:spcAft>
              <a:spcPct val="15000"/>
            </a:spcAft>
            <a:buChar char="•"/>
          </a:pPr>
          <a:r>
            <a:rPr lang="en-US" sz="1600" b="0" i="0" kern="1200" dirty="0">
              <a:latin typeface="+mj-lt"/>
            </a:rPr>
            <a:t>Numerous state and private actors;</a:t>
          </a:r>
          <a:endParaRPr lang="en-IT" sz="1600" kern="1200" dirty="0">
            <a:latin typeface="+mj-lt"/>
          </a:endParaRPr>
        </a:p>
        <a:p>
          <a:pPr marL="171450" lvl="1" indent="-171450" algn="just" defTabSz="711200">
            <a:lnSpc>
              <a:spcPct val="90000"/>
            </a:lnSpc>
            <a:spcBef>
              <a:spcPct val="0"/>
            </a:spcBef>
            <a:spcAft>
              <a:spcPct val="15000"/>
            </a:spcAft>
            <a:buChar char="•"/>
          </a:pPr>
          <a:r>
            <a:rPr lang="en-US" sz="1600" kern="1200" dirty="0">
              <a:latin typeface="+mj-lt"/>
            </a:rPr>
            <a:t>Cost reduction for access to space and miniaturization of critical components;</a:t>
          </a:r>
          <a:endParaRPr lang="en-IT" sz="1600" kern="1200" dirty="0">
            <a:latin typeface="+mj-lt"/>
          </a:endParaRPr>
        </a:p>
        <a:p>
          <a:pPr marL="171450" lvl="1" indent="-171450" algn="just" defTabSz="711200">
            <a:lnSpc>
              <a:spcPct val="90000"/>
            </a:lnSpc>
            <a:spcBef>
              <a:spcPct val="0"/>
            </a:spcBef>
            <a:spcAft>
              <a:spcPct val="15000"/>
            </a:spcAft>
            <a:buChar char="•"/>
          </a:pPr>
          <a:r>
            <a:rPr lang="en-US" sz="1600" kern="1200" dirty="0">
              <a:latin typeface="+mj-lt"/>
            </a:rPr>
            <a:t>New Space Economy.</a:t>
          </a:r>
          <a:endParaRPr lang="en-IT" sz="1600" kern="1200" dirty="0">
            <a:latin typeface="+mj-lt"/>
          </a:endParaRPr>
        </a:p>
      </dsp:txBody>
      <dsp:txXfrm>
        <a:off x="5256152" y="2099393"/>
        <a:ext cx="3075842" cy="1227937"/>
      </dsp:txXfrm>
    </dsp:sp>
    <dsp:sp modelId="{FDCB71E4-6AFB-AB40-BCE6-3CE7B2C151E1}">
      <dsp:nvSpPr>
        <dsp:cNvPr id="0" name=""/>
        <dsp:cNvSpPr/>
      </dsp:nvSpPr>
      <dsp:spPr>
        <a:xfrm>
          <a:off x="5329411" y="678627"/>
          <a:ext cx="3058995" cy="13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65760" rIns="0" bIns="365760" numCol="1" spcCol="1270" anchor="ctr" anchorCtr="0">
          <a:noAutofit/>
        </a:bodyPr>
        <a:lstStyle/>
        <a:p>
          <a:pPr marL="0" lvl="0" indent="0" algn="l" defTabSz="1600200">
            <a:lnSpc>
              <a:spcPct val="90000"/>
            </a:lnSpc>
            <a:spcBef>
              <a:spcPct val="0"/>
            </a:spcBef>
            <a:spcAft>
              <a:spcPct val="35000"/>
            </a:spcAft>
            <a:buNone/>
          </a:pPr>
          <a:r>
            <a:rPr lang="en-US" sz="3600" b="0" i="0" kern="1200" dirty="0">
              <a:latin typeface="+mj-lt"/>
            </a:rPr>
            <a:t>New space era</a:t>
          </a:r>
          <a:endParaRPr lang="en-IT" sz="3600" kern="1200" dirty="0">
            <a:latin typeface="+mj-lt"/>
          </a:endParaRPr>
        </a:p>
      </dsp:txBody>
      <dsp:txXfrm>
        <a:off x="5329411" y="678627"/>
        <a:ext cx="3058995" cy="1332000"/>
      </dsp:txXfrm>
    </dsp:sp>
    <dsp:sp modelId="{11EBF6DA-EAA1-0142-80CC-9819815C77BF}">
      <dsp:nvSpPr>
        <dsp:cNvPr id="0" name=""/>
        <dsp:cNvSpPr/>
      </dsp:nvSpPr>
      <dsp:spPr>
        <a:xfrm>
          <a:off x="310908" y="2163446"/>
          <a:ext cx="3927025" cy="237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GB" sz="1600" i="0" kern="1200" dirty="0">
              <a:latin typeface="+mj-lt"/>
            </a:rPr>
            <a:t>Dominated by two Superpowers during the Cold war.</a:t>
          </a:r>
          <a:endParaRPr lang="en-IT" sz="1600" kern="1200" dirty="0">
            <a:latin typeface="+mj-lt"/>
          </a:endParaRPr>
        </a:p>
      </dsp:txBody>
      <dsp:txXfrm>
        <a:off x="310908" y="2163446"/>
        <a:ext cx="3927025" cy="237814"/>
      </dsp:txXfrm>
    </dsp:sp>
    <dsp:sp modelId="{A837CF76-028F-5E45-A58F-369DEDCE83E0}">
      <dsp:nvSpPr>
        <dsp:cNvPr id="0" name=""/>
        <dsp:cNvSpPr/>
      </dsp:nvSpPr>
      <dsp:spPr>
        <a:xfrm>
          <a:off x="538322" y="678627"/>
          <a:ext cx="2770359" cy="13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65760" rIns="0" bIns="365760" numCol="1" spcCol="1270" anchor="ctr" anchorCtr="0">
          <a:noAutofit/>
        </a:bodyPr>
        <a:lstStyle/>
        <a:p>
          <a:pPr marL="0" lvl="0" indent="0" algn="l" defTabSz="1600200">
            <a:lnSpc>
              <a:spcPct val="90000"/>
            </a:lnSpc>
            <a:spcBef>
              <a:spcPct val="0"/>
            </a:spcBef>
            <a:spcAft>
              <a:spcPct val="35000"/>
            </a:spcAft>
            <a:buNone/>
          </a:pPr>
          <a:r>
            <a:rPr lang="en-GB" sz="3600" kern="1200" dirty="0">
              <a:latin typeface="+mj-lt"/>
            </a:rPr>
            <a:t>Old space era </a:t>
          </a:r>
          <a:endParaRPr lang="en-IT" sz="3600" kern="1200" dirty="0">
            <a:latin typeface="+mj-lt"/>
          </a:endParaRPr>
        </a:p>
      </dsp:txBody>
      <dsp:txXfrm>
        <a:off x="538322" y="678627"/>
        <a:ext cx="2770359" cy="133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6EC7-BA1C-6943-BB6E-1FCE612BBE8E}">
      <dsp:nvSpPr>
        <dsp:cNvPr id="0" name=""/>
        <dsp:cNvSpPr/>
      </dsp:nvSpPr>
      <dsp:spPr>
        <a:xfrm>
          <a:off x="642398" y="1783945"/>
          <a:ext cx="3037840" cy="1518920"/>
        </a:xfrm>
        <a:prstGeom prst="roundRect">
          <a:avLst>
            <a:gd name="adj" fmla="val 10000"/>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“component parts of a space object and its launch vehicle and parts thereof”*</a:t>
          </a:r>
          <a:endParaRPr lang="en-IT" sz="1600" kern="1200" dirty="0">
            <a:latin typeface="+mj-lt"/>
          </a:endParaRPr>
        </a:p>
      </dsp:txBody>
      <dsp:txXfrm>
        <a:off x="686886" y="1828433"/>
        <a:ext cx="2948864" cy="1429944"/>
      </dsp:txXfrm>
    </dsp:sp>
    <dsp:sp modelId="{B2D64236-5324-5546-B17A-76657DF863F9}">
      <dsp:nvSpPr>
        <dsp:cNvPr id="0" name=""/>
        <dsp:cNvSpPr/>
      </dsp:nvSpPr>
      <dsp:spPr>
        <a:xfrm rot="19220929">
          <a:off x="3359099" y="1625411"/>
          <a:ext cx="2791822" cy="54492"/>
        </a:xfrm>
        <a:custGeom>
          <a:avLst/>
          <a:gdLst/>
          <a:ahLst/>
          <a:cxnLst/>
          <a:rect l="0" t="0" r="0" b="0"/>
          <a:pathLst>
            <a:path>
              <a:moveTo>
                <a:pt x="0" y="27246"/>
              </a:moveTo>
              <a:lnTo>
                <a:pt x="2791822" y="2724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685215" y="1582862"/>
        <a:ext cx="139591" cy="139591"/>
      </dsp:txXfrm>
    </dsp:sp>
    <dsp:sp modelId="{F3D9B00E-3F99-9141-8D55-8C4F21FA845C}">
      <dsp:nvSpPr>
        <dsp:cNvPr id="0" name=""/>
        <dsp:cNvSpPr/>
      </dsp:nvSpPr>
      <dsp:spPr>
        <a:xfrm>
          <a:off x="5829783" y="2449"/>
          <a:ext cx="3037840" cy="1518920"/>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Can we consider a space object an object that is not launched into space?</a:t>
          </a:r>
          <a:endParaRPr lang="en-IT" sz="1600" kern="1200" dirty="0">
            <a:latin typeface="+mj-lt"/>
          </a:endParaRPr>
        </a:p>
      </dsp:txBody>
      <dsp:txXfrm>
        <a:off x="5874271" y="46937"/>
        <a:ext cx="2948864" cy="1429944"/>
      </dsp:txXfrm>
    </dsp:sp>
    <dsp:sp modelId="{B8DB6D58-2EA6-7549-A06B-52677D1E16BD}">
      <dsp:nvSpPr>
        <dsp:cNvPr id="0" name=""/>
        <dsp:cNvSpPr/>
      </dsp:nvSpPr>
      <dsp:spPr>
        <a:xfrm rot="21544449">
          <a:off x="3680097" y="2498790"/>
          <a:ext cx="2149825" cy="54492"/>
        </a:xfrm>
        <a:custGeom>
          <a:avLst/>
          <a:gdLst/>
          <a:ahLst/>
          <a:cxnLst/>
          <a:rect l="0" t="0" r="0" b="0"/>
          <a:pathLst>
            <a:path>
              <a:moveTo>
                <a:pt x="0" y="27246"/>
              </a:moveTo>
              <a:lnTo>
                <a:pt x="2149825" y="2724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4701265" y="2472291"/>
        <a:ext cx="107491" cy="107491"/>
      </dsp:txXfrm>
    </dsp:sp>
    <dsp:sp modelId="{90E5A76C-7ECD-CE40-99F0-4D785C7D6C87}">
      <dsp:nvSpPr>
        <dsp:cNvPr id="0" name=""/>
        <dsp:cNvSpPr/>
      </dsp:nvSpPr>
      <dsp:spPr>
        <a:xfrm>
          <a:off x="5829783" y="1749207"/>
          <a:ext cx="3037840" cy="151892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Can we apply an evolutionary interpretation in light of art. 31 of the Vienna Convention on the Law of Treaties?</a:t>
          </a:r>
          <a:endParaRPr lang="en-IT" sz="1600" kern="1200" dirty="0">
            <a:latin typeface="+mj-lt"/>
          </a:endParaRPr>
        </a:p>
      </dsp:txBody>
      <dsp:txXfrm>
        <a:off x="5874271" y="1793695"/>
        <a:ext cx="2948864" cy="1429944"/>
      </dsp:txXfrm>
    </dsp:sp>
    <dsp:sp modelId="{C2EEC241-B4C7-A24E-8247-959EB0DCC71D}">
      <dsp:nvSpPr>
        <dsp:cNvPr id="0" name=""/>
        <dsp:cNvSpPr/>
      </dsp:nvSpPr>
      <dsp:spPr>
        <a:xfrm rot="2312149">
          <a:off x="3381005" y="3372169"/>
          <a:ext cx="2748009" cy="54492"/>
        </a:xfrm>
        <a:custGeom>
          <a:avLst/>
          <a:gdLst/>
          <a:ahLst/>
          <a:cxnLst/>
          <a:rect l="0" t="0" r="0" b="0"/>
          <a:pathLst>
            <a:path>
              <a:moveTo>
                <a:pt x="0" y="27246"/>
              </a:moveTo>
              <a:lnTo>
                <a:pt x="2748009" y="2724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686310" y="3330715"/>
        <a:ext cx="137400" cy="137400"/>
      </dsp:txXfrm>
    </dsp:sp>
    <dsp:sp modelId="{A41D8AB8-A7E7-3845-9E61-DABDA7CD7DC0}">
      <dsp:nvSpPr>
        <dsp:cNvPr id="0" name=""/>
        <dsp:cNvSpPr/>
      </dsp:nvSpPr>
      <dsp:spPr>
        <a:xfrm>
          <a:off x="5829783" y="3495966"/>
          <a:ext cx="3037840" cy="151892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mj-lt"/>
            </a:rPr>
            <a:t>Is an autonomous AI-controlled satellite still considered a "space object" under current conventions?</a:t>
          </a:r>
          <a:endParaRPr lang="en-IT" sz="1600" kern="1200" dirty="0">
            <a:latin typeface="+mj-lt"/>
          </a:endParaRPr>
        </a:p>
      </dsp:txBody>
      <dsp:txXfrm>
        <a:off x="5874271" y="3540454"/>
        <a:ext cx="2948864" cy="1429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2FA93-1415-A849-840A-8E9E44BD61D6}">
      <dsp:nvSpPr>
        <dsp:cNvPr id="0" name=""/>
        <dsp:cNvSpPr/>
      </dsp:nvSpPr>
      <dsp:spPr>
        <a:xfrm>
          <a:off x="0" y="699"/>
          <a:ext cx="93106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A61107-968D-E34E-8A5A-F45B3B27F223}">
      <dsp:nvSpPr>
        <dsp:cNvPr id="0" name=""/>
        <dsp:cNvSpPr/>
      </dsp:nvSpPr>
      <dsp:spPr>
        <a:xfrm>
          <a:off x="0" y="699"/>
          <a:ext cx="9310628" cy="480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mj-lt"/>
            </a:rPr>
            <a:t>Outer Space Treaty </a:t>
          </a:r>
          <a:endParaRPr lang="en-IT" sz="2000" kern="1200" dirty="0">
            <a:latin typeface="+mj-lt"/>
          </a:endParaRPr>
        </a:p>
      </dsp:txBody>
      <dsp:txXfrm>
        <a:off x="0" y="699"/>
        <a:ext cx="9310628" cy="480907"/>
      </dsp:txXfrm>
    </dsp:sp>
    <dsp:sp modelId="{7D636236-911A-F24D-8496-911DBDF46004}">
      <dsp:nvSpPr>
        <dsp:cNvPr id="0" name=""/>
        <dsp:cNvSpPr/>
      </dsp:nvSpPr>
      <dsp:spPr>
        <a:xfrm>
          <a:off x="0" y="481606"/>
          <a:ext cx="93106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A3BE4-4114-534F-8266-A4D7600BBB05}">
      <dsp:nvSpPr>
        <dsp:cNvPr id="0" name=""/>
        <dsp:cNvSpPr/>
      </dsp:nvSpPr>
      <dsp:spPr>
        <a:xfrm>
          <a:off x="0" y="481606"/>
          <a:ext cx="9301535" cy="1553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kern="1200" dirty="0">
              <a:latin typeface="+mj-lt"/>
            </a:rPr>
            <a:t>Art. VI: States are internationally responsible for national space activities, whether conducted by governmental or non-governmental entities. </a:t>
          </a:r>
          <a:r>
            <a:rPr lang="en-GB" sz="1600" b="0" i="0" u="none" kern="1200" dirty="0">
              <a:latin typeface="+mj-lt"/>
            </a:rPr>
            <a:t>he activities of non-governmental entities in outer space, including the moon and other celestial bodies, shall require authorization and continuing supervision by the appropriate State Party to the Treaty.</a:t>
          </a:r>
          <a:endParaRPr lang="en-IT" sz="1600" kern="1200" dirty="0">
            <a:latin typeface="+mj-lt"/>
          </a:endParaRPr>
        </a:p>
      </dsp:txBody>
      <dsp:txXfrm>
        <a:off x="0" y="481606"/>
        <a:ext cx="9301535" cy="1553436"/>
      </dsp:txXfrm>
    </dsp:sp>
    <dsp:sp modelId="{00B0DACD-F854-FD4C-A630-281D510913DF}">
      <dsp:nvSpPr>
        <dsp:cNvPr id="0" name=""/>
        <dsp:cNvSpPr/>
      </dsp:nvSpPr>
      <dsp:spPr>
        <a:xfrm>
          <a:off x="0" y="2035043"/>
          <a:ext cx="93106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CB53D5-8DB3-F347-99FC-64E9F72CE4CB}">
      <dsp:nvSpPr>
        <dsp:cNvPr id="0" name=""/>
        <dsp:cNvSpPr/>
      </dsp:nvSpPr>
      <dsp:spPr>
        <a:xfrm>
          <a:off x="0" y="2035043"/>
          <a:ext cx="9310628" cy="549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latin typeface="+mj-lt"/>
            </a:rPr>
            <a:t>Liability Convention</a:t>
          </a:r>
          <a:endParaRPr lang="en-IT" sz="1800" kern="1200" dirty="0">
            <a:latin typeface="+mj-lt"/>
          </a:endParaRPr>
        </a:p>
      </dsp:txBody>
      <dsp:txXfrm>
        <a:off x="0" y="2035043"/>
        <a:ext cx="9310628" cy="549104"/>
      </dsp:txXfrm>
    </dsp:sp>
    <dsp:sp modelId="{459EC67D-7CC3-B041-B482-D7B446D2B410}">
      <dsp:nvSpPr>
        <dsp:cNvPr id="0" name=""/>
        <dsp:cNvSpPr/>
      </dsp:nvSpPr>
      <dsp:spPr>
        <a:xfrm>
          <a:off x="0" y="2584147"/>
          <a:ext cx="93106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8015AF-A5D5-7D44-8EF0-85CE4D50DFE7}">
      <dsp:nvSpPr>
        <dsp:cNvPr id="0" name=""/>
        <dsp:cNvSpPr/>
      </dsp:nvSpPr>
      <dsp:spPr>
        <a:xfrm>
          <a:off x="0" y="2584147"/>
          <a:ext cx="9310628" cy="866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latin typeface="+mj-lt"/>
            </a:rPr>
            <a:t>Art. II: strict liability for damage caused by space objects on the earth’s surface or to aircraft in flight, and fault liability for damage caused elsewhere</a:t>
          </a:r>
          <a:r>
            <a:rPr lang="en-US" sz="1600" b="0" i="0" kern="1200" dirty="0"/>
            <a:t>.</a:t>
          </a:r>
          <a:endParaRPr lang="en-IT" sz="1600" kern="1200" dirty="0"/>
        </a:p>
      </dsp:txBody>
      <dsp:txXfrm>
        <a:off x="0" y="2584147"/>
        <a:ext cx="9310628" cy="8661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3/28/25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0400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3/28/25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6949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3/28/25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6669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3/28/25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2225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3/28/25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6464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3/28/25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26230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3/28/25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3829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3/28/25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1965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3/28/25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3975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3/28/25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6933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3/28/25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3564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3/28/25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8313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9" r:id="rId6"/>
    <p:sldLayoutId id="2147483704" r:id="rId7"/>
    <p:sldLayoutId id="2147483705" r:id="rId8"/>
    <p:sldLayoutId id="2147483706" r:id="rId9"/>
    <p:sldLayoutId id="2147483708" r:id="rId10"/>
    <p:sldLayoutId id="2147483707"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file:////Users/camillacampodonico/Library/Group%20Containers/UBF8T346G9.ms/WebArchiveCopyPasteTempFiles/com.microsoft.Word/cherubino_pant541_77.gi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image" Target="https://euspil.sp.unipi.it/wp-content/uploads/2024/09/dipartimento-scienze-politiche-logo-orizzontale-scuro-1024x249.png" TargetMode="External"/><Relationship Id="rId9" Type="http://schemas.openxmlformats.org/officeDocument/2006/relationships/image" Target="https://euspil.sp.unipi.it/wp-content/uploads/2024/09/EN_Co-fundedbytheEU_RGB_POS-1024x228.pn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image" Target="file:////Users/camillacampodonico/Library/Group%20Containers/UBF8T346G9.ms/WebArchiveCopyPasteTempFiles/com.microsoft.Word/cherubino_pant541_77.gif" TargetMode="External"/><Relationship Id="rId12"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diagramLayout" Target="../diagrams/layout2.xml"/><Relationship Id="rId5" Type="http://schemas.openxmlformats.org/officeDocument/2006/relationships/image" Target="../media/image3.png"/><Relationship Id="rId10" Type="http://schemas.openxmlformats.org/officeDocument/2006/relationships/diagramData" Target="../diagrams/data2.xml"/><Relationship Id="rId4" Type="http://schemas.openxmlformats.org/officeDocument/2006/relationships/image" Target="https://euspil.sp.unipi.it/wp-content/uploads/2024/09/dipartimento-scienze-politiche-logo-orizzontale-scuro-1024x249.png" TargetMode="External"/><Relationship Id="rId9" Type="http://schemas.openxmlformats.org/officeDocument/2006/relationships/image" Target="https://euspil.sp.unipi.it/wp-content/uploads/2024/09/EN_Co-fundedbytheEU_RGB_POS-1024x228.png" TargetMode="External"/><Relationship Id="rId14" Type="http://schemas.microsoft.com/office/2007/relationships/diagramDrawing" Target="../diagrams/drawing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image" Target="file:////Users/camillacampodonico/Library/Group%20Containers/UBF8T346G9.ms/WebArchiveCopyPasteTempFiles/com.microsoft.Word/cherubino_pant541_77.gif" TargetMode="External"/><Relationship Id="rId12" Type="http://schemas.openxmlformats.org/officeDocument/2006/relationships/diagramQuickStyle" Target="../diagrams/quickStyl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diagramLayout" Target="../diagrams/layout3.xml"/><Relationship Id="rId5" Type="http://schemas.openxmlformats.org/officeDocument/2006/relationships/image" Target="../media/image3.png"/><Relationship Id="rId10" Type="http://schemas.openxmlformats.org/officeDocument/2006/relationships/diagramData" Target="../diagrams/data3.xml"/><Relationship Id="rId4" Type="http://schemas.openxmlformats.org/officeDocument/2006/relationships/image" Target="https://euspil.sp.unipi.it/wp-content/uploads/2024/09/dipartimento-scienze-politiche-logo-orizzontale-scuro-1024x249.png" TargetMode="External"/><Relationship Id="rId9" Type="http://schemas.openxmlformats.org/officeDocument/2006/relationships/image" Target="https://euspil.sp.unipi.it/wp-content/uploads/2024/09/EN_Co-fundedbytheEU_RGB_POS-1024x228.png" TargetMode="External"/><Relationship Id="rId14" Type="http://schemas.microsoft.com/office/2007/relationships/diagramDrawing" Target="../diagrams/drawing3.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file:////Users/camillacampodonico/Library/Group%20Containers/UBF8T346G9.ms/WebArchiveCopyPasteTempFiles/com.microsoft.Word/cherubino_pant541_77.gi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image" Target="https://euspil.sp.unipi.it/wp-content/uploads/2024/09/dipartimento-scienze-politiche-logo-orizzontale-scuro-1024x249.png" TargetMode="External"/><Relationship Id="rId9" Type="http://schemas.openxmlformats.org/officeDocument/2006/relationships/image" Target="https://euspil.sp.unipi.it/wp-content/uploads/2024/09/EN_Co-fundedbytheEU_RGB_POS-1024x228.p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file:////Users/camillacampodonico/Library/Group%20Containers/UBF8T346G9.ms/WebArchiveCopyPasteTempFiles/com.microsoft.Word/cherubino_pant541_77.gi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image" Target="https://euspil.sp.unipi.it/wp-content/uploads/2024/09/dipartimento-scienze-politiche-logo-orizzontale-scuro-1024x249.png" TargetMode="External"/><Relationship Id="rId9" Type="http://schemas.openxmlformats.org/officeDocument/2006/relationships/image" Target="https://euspil.sp.unipi.it/wp-content/uploads/2024/09/EN_Co-fundedbytheEU_RGB_POS-1024x228.pn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file:////Users/camillacampodonico/Library/Group%20Containers/UBF8T346G9.ms/WebArchiveCopyPasteTempFiles/com.microsoft.Word/cherubino_pant541_77.gi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image" Target="https://euspil.sp.unipi.it/wp-content/uploads/2024/09/dipartimento-scienze-politiche-logo-orizzontale-scuro-1024x249.png" TargetMode="External"/><Relationship Id="rId9" Type="http://schemas.openxmlformats.org/officeDocument/2006/relationships/image" Target="https://euspil.sp.unipi.it/wp-content/uploads/2024/09/EN_Co-fundedbytheEU_RGB_POS-1024x228.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https://euspil.sp.unipi.it/wp-content/uploads/2024/09/EN_Co-fundedbytheEU_RGB_POS-1024x228.png" TargetMode="External"/><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file:////Users/camillacampodonico/Library/Group%20Containers/UBF8T346G9.ms/WebArchiveCopyPasteTempFiles/com.microsoft.Word/cherubino_pant541_77.gif" TargetMode="External"/><Relationship Id="rId5" Type="http://schemas.openxmlformats.org/officeDocument/2006/relationships/diagramColors" Target="../diagrams/colors1.xml"/><Relationship Id="rId10" Type="http://schemas.openxmlformats.org/officeDocument/2006/relationships/image" Target="../media/image5.gif"/><Relationship Id="rId4" Type="http://schemas.openxmlformats.org/officeDocument/2006/relationships/diagramQuickStyle" Target="../diagrams/quickStyle1.xml"/><Relationship Id="rId9" Type="http://schemas.openxmlformats.org/officeDocument/2006/relationships/image" Target="https://euspil.sp.unipi.it/wp-content/uploads/2024/09/dipartimento-scienze-politiche-logo-orizzontale-scuro-1024x249.png" TargetMode="External"/><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https://euspil.sp.unipi.it/wp-content/uploads/2024/09/EN_Co-fundedbytheEU_RGB_POS-1024x228.png"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file:////Users/camillacampodonico/Library/Group%20Containers/UBF8T346G9.ms/WebArchiveCopyPasteTempFiles/com.microsoft.Word/cherubino_pant541_77.gif" TargetMode="External"/><Relationship Id="rId11" Type="http://schemas.openxmlformats.org/officeDocument/2006/relationships/hyperlink" Target="https://sdup.esoc.esa.int/discosweb/statistics/" TargetMode="External"/><Relationship Id="rId5" Type="http://schemas.openxmlformats.org/officeDocument/2006/relationships/image" Target="../media/image5.gif"/><Relationship Id="rId10" Type="http://schemas.openxmlformats.org/officeDocument/2006/relationships/image" Target="../media/image7.png"/><Relationship Id="rId4" Type="http://schemas.openxmlformats.org/officeDocument/2006/relationships/image" Target="https://euspil.sp.unipi.it/wp-content/uploads/2024/09/dipartimento-scienze-politiche-logo-orizzontale-scuro-1024x249.png" TargetMode="Externa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file:////Users/camillacampodonico/Library/Group%20Containers/UBF8T346G9.ms/WebArchiveCopyPasteTempFiles/com.microsoft.Word/cherubino_pant541_77.gi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image" Target="https://euspil.sp.unipi.it/wp-content/uploads/2024/09/dipartimento-scienze-politiche-logo-orizzontale-scuro-1024x249.png" TargetMode="External"/><Relationship Id="rId9" Type="http://schemas.openxmlformats.org/officeDocument/2006/relationships/image" Target="https://euspil.sp.unipi.it/wp-content/uploads/2024/09/EN_Co-fundedbytheEU_RGB_POS-1024x228.pn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file:////Users/camillacampodonico/Library/Group%20Containers/UBF8T346G9.ms/WebArchiveCopyPasteTempFiles/com.microsoft.Word/cherubino_pant541_77.gi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image" Target="https://euspil.sp.unipi.it/wp-content/uploads/2024/09/dipartimento-scienze-politiche-logo-orizzontale-scuro-1024x249.png" TargetMode="External"/><Relationship Id="rId9" Type="http://schemas.openxmlformats.org/officeDocument/2006/relationships/image" Target="https://euspil.sp.unipi.it/wp-content/uploads/2024/09/EN_Co-fundedbytheEU_RGB_POS-1024x228.pn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file:////Users/camillacampodonico/Library/Group%20Containers/UBF8T346G9.ms/WebArchiveCopyPasteTempFiles/com.microsoft.Word/cherubino_pant541_77.gi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image" Target="https://euspil.sp.unipi.it/wp-content/uploads/2024/09/dipartimento-scienze-politiche-logo-orizzontale-scuro-1024x249.png" TargetMode="External"/><Relationship Id="rId9" Type="http://schemas.openxmlformats.org/officeDocument/2006/relationships/image" Target="https://euspil.sp.unipi.it/wp-content/uploads/2024/09/EN_Co-fundedbytheEU_RGB_POS-1024x228.pn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file:////Users/camillacampodonico/Library/Group%20Containers/UBF8T346G9.ms/WebArchiveCopyPasteTempFiles/com.microsoft.Word/cherubino_pant541_77.gi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image" Target="https://euspil.sp.unipi.it/wp-content/uploads/2024/09/dipartimento-scienze-politiche-logo-orizzontale-scuro-1024x249.png" TargetMode="External"/><Relationship Id="rId9" Type="http://schemas.openxmlformats.org/officeDocument/2006/relationships/image" Target="https://euspil.sp.unipi.it/wp-content/uploads/2024/09/EN_Co-fundedbytheEU_RGB_POS-1024x228.p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file:////Users/camillacampodonico/Library/Group%20Containers/UBF8T346G9.ms/WebArchiveCopyPasteTempFiles/com.microsoft.Word/cherubino_pant541_77.gi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image" Target="https://euspil.sp.unipi.it/wp-content/uploads/2024/09/dipartimento-scienze-politiche-logo-orizzontale-scuro-1024x249.png" TargetMode="External"/><Relationship Id="rId9" Type="http://schemas.openxmlformats.org/officeDocument/2006/relationships/image" Target="https://euspil.sp.unipi.it/wp-content/uploads/2024/09/EN_Co-fundedbytheEU_RGB_POS-1024x228.pn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file:////Users/camillacampodonico/Library/Group%20Containers/UBF8T346G9.ms/WebArchiveCopyPasteTempFiles/com.microsoft.Word/cherubino_pant541_77.gi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image" Target="https://euspil.sp.unipi.it/wp-content/uploads/2024/09/dipartimento-scienze-politiche-logo-orizzontale-scuro-1024x249.png" TargetMode="External"/><Relationship Id="rId9" Type="http://schemas.openxmlformats.org/officeDocument/2006/relationships/image" Target="https://euspil.sp.unipi.it/wp-content/uploads/2024/09/EN_Co-fundedbytheEU_RGB_POS-1024x228.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6" descr="Immagine che contiene testo, schermata, Carattere&#10;&#10;Descrizione generata automaticamente">
            <a:extLst>
              <a:ext uri="{FF2B5EF4-FFF2-40B4-BE49-F238E27FC236}">
                <a16:creationId xmlns:a16="http://schemas.microsoft.com/office/drawing/2014/main" id="{622B3BC5-E8FA-7D34-972C-E8DEB2DBD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64"/>
          </a:xfrm>
          <a:prstGeom prst="rect">
            <a:avLst/>
          </a:prstGeom>
        </p:spPr>
      </p:pic>
      <p:sp>
        <p:nvSpPr>
          <p:cNvPr id="5" name="TextBox 4">
            <a:extLst>
              <a:ext uri="{FF2B5EF4-FFF2-40B4-BE49-F238E27FC236}">
                <a16:creationId xmlns:a16="http://schemas.microsoft.com/office/drawing/2014/main" id="{46C0ECDC-35C1-6DA5-67EE-6A258E6850CA}"/>
              </a:ext>
            </a:extLst>
          </p:cNvPr>
          <p:cNvSpPr txBox="1"/>
          <p:nvPr/>
        </p:nvSpPr>
        <p:spPr>
          <a:xfrm>
            <a:off x="283096" y="1376727"/>
            <a:ext cx="11923592" cy="553998"/>
          </a:xfrm>
          <a:prstGeom prst="rect">
            <a:avLst/>
          </a:prstGeom>
          <a:noFill/>
        </p:spPr>
        <p:txBody>
          <a:bodyPr wrap="square" rtlCol="0">
            <a:spAutoFit/>
          </a:bodyPr>
          <a:lstStyle/>
          <a:p>
            <a:r>
              <a:rPr lang="en-GB" sz="3000" b="1" i="0" u="none" strike="noStrike" dirty="0">
                <a:solidFill>
                  <a:schemeClr val="tx2">
                    <a:lumMod val="75000"/>
                    <a:lumOff val="25000"/>
                  </a:schemeClr>
                </a:solidFill>
                <a:effectLst/>
                <a:latin typeface="+mj-lt"/>
              </a:rPr>
              <a:t>International law, EU and key technologies: what about AI in outer space?</a:t>
            </a:r>
            <a:endParaRPr lang="en-IT" sz="3000" b="1" dirty="0">
              <a:solidFill>
                <a:schemeClr val="tx2">
                  <a:lumMod val="75000"/>
                  <a:lumOff val="25000"/>
                </a:schemeClr>
              </a:solidFill>
              <a:effectLst/>
              <a:latin typeface="+mj-lt"/>
              <a:ea typeface="Times New Roman" panose="02020603050405020304" pitchFamily="18" charset="0"/>
            </a:endParaRPr>
          </a:p>
        </p:txBody>
      </p:sp>
      <p:sp>
        <p:nvSpPr>
          <p:cNvPr id="6" name="TextBox 5">
            <a:extLst>
              <a:ext uri="{FF2B5EF4-FFF2-40B4-BE49-F238E27FC236}">
                <a16:creationId xmlns:a16="http://schemas.microsoft.com/office/drawing/2014/main" id="{8BCB82C3-1646-765C-C0BB-220C0621F500}"/>
              </a:ext>
            </a:extLst>
          </p:cNvPr>
          <p:cNvSpPr txBox="1"/>
          <p:nvPr/>
        </p:nvSpPr>
        <p:spPr>
          <a:xfrm>
            <a:off x="7590766" y="5542295"/>
            <a:ext cx="4214190" cy="307777"/>
          </a:xfrm>
          <a:prstGeom prst="rect">
            <a:avLst/>
          </a:prstGeom>
          <a:noFill/>
        </p:spPr>
        <p:txBody>
          <a:bodyPr wrap="square" rtlCol="0">
            <a:spAutoFit/>
          </a:bodyPr>
          <a:lstStyle/>
          <a:p>
            <a:r>
              <a:rPr lang="it-IT" sz="1400" i="1" noProof="0" dirty="0">
                <a:solidFill>
                  <a:srgbClr val="000000"/>
                </a:solidFill>
              </a:rPr>
              <a:t>Contact </a:t>
            </a:r>
            <a:r>
              <a:rPr lang="it-IT" sz="1400" i="1" noProof="0" dirty="0" err="1">
                <a:solidFill>
                  <a:srgbClr val="000000"/>
                </a:solidFill>
              </a:rPr>
              <a:t>person</a:t>
            </a:r>
            <a:r>
              <a:rPr lang="it-IT" sz="1400" i="1" noProof="0" dirty="0">
                <a:solidFill>
                  <a:srgbClr val="000000"/>
                </a:solidFill>
              </a:rPr>
              <a:t>: </a:t>
            </a:r>
            <a:r>
              <a:rPr lang="it-IT" sz="1400" i="1" noProof="0" dirty="0" err="1">
                <a:solidFill>
                  <a:srgbClr val="000000"/>
                </a:solidFill>
              </a:rPr>
              <a:t>camilla.c</a:t>
            </a:r>
            <a:r>
              <a:rPr lang="it-IT" sz="1400" i="1" u="none" strike="noStrike" noProof="0" dirty="0" err="1">
                <a:solidFill>
                  <a:srgbClr val="000000"/>
                </a:solidFill>
                <a:effectLst/>
              </a:rPr>
              <a:t>ampodonico@edu.unige.it</a:t>
            </a:r>
            <a:endParaRPr lang="it-IT" sz="1400" i="1" noProof="0" dirty="0"/>
          </a:p>
        </p:txBody>
      </p:sp>
      <p:sp>
        <p:nvSpPr>
          <p:cNvPr id="7" name="TextBox 6">
            <a:extLst>
              <a:ext uri="{FF2B5EF4-FFF2-40B4-BE49-F238E27FC236}">
                <a16:creationId xmlns:a16="http://schemas.microsoft.com/office/drawing/2014/main" id="{E6EA20CF-3915-27AD-66A4-66FA2EFAAA26}"/>
              </a:ext>
            </a:extLst>
          </p:cNvPr>
          <p:cNvSpPr txBox="1"/>
          <p:nvPr/>
        </p:nvSpPr>
        <p:spPr>
          <a:xfrm>
            <a:off x="492324" y="3320434"/>
            <a:ext cx="5104911" cy="400110"/>
          </a:xfrm>
          <a:prstGeom prst="rect">
            <a:avLst/>
          </a:prstGeom>
          <a:noFill/>
        </p:spPr>
        <p:txBody>
          <a:bodyPr wrap="square" rtlCol="0">
            <a:spAutoFit/>
          </a:bodyPr>
          <a:lstStyle/>
          <a:p>
            <a:r>
              <a:rPr lang="en-IT" sz="2000" dirty="0"/>
              <a:t>Dialogue with dr. Tommaso DEL BECARO</a:t>
            </a:r>
            <a:endParaRPr lang="en-IT" dirty="0"/>
          </a:p>
        </p:txBody>
      </p:sp>
      <p:sp>
        <p:nvSpPr>
          <p:cNvPr id="8" name="TextBox 7">
            <a:extLst>
              <a:ext uri="{FF2B5EF4-FFF2-40B4-BE49-F238E27FC236}">
                <a16:creationId xmlns:a16="http://schemas.microsoft.com/office/drawing/2014/main" id="{E95D8C48-4378-46AC-0587-3AC524A28280}"/>
              </a:ext>
            </a:extLst>
          </p:cNvPr>
          <p:cNvSpPr txBox="1"/>
          <p:nvPr/>
        </p:nvSpPr>
        <p:spPr>
          <a:xfrm>
            <a:off x="7190509" y="4625188"/>
            <a:ext cx="4676073" cy="369332"/>
          </a:xfrm>
          <a:prstGeom prst="rect">
            <a:avLst/>
          </a:prstGeom>
          <a:noFill/>
        </p:spPr>
        <p:txBody>
          <a:bodyPr wrap="square">
            <a:spAutoFit/>
          </a:bodyPr>
          <a:lstStyle/>
          <a:p>
            <a:r>
              <a:rPr lang="en-GB" b="0" i="0" u="none" strike="noStrike" dirty="0">
                <a:solidFill>
                  <a:srgbClr val="000000"/>
                </a:solidFill>
                <a:effectLst/>
              </a:rPr>
              <a:t>1 April 2025 </a:t>
            </a:r>
            <a:r>
              <a:rPr lang="en-IT" dirty="0"/>
              <a:t>|  </a:t>
            </a:r>
            <a:r>
              <a:rPr lang="en-GB" dirty="0">
                <a:solidFill>
                  <a:srgbClr val="000000"/>
                </a:solidFill>
              </a:rPr>
              <a:t>12</a:t>
            </a:r>
            <a:r>
              <a:rPr lang="en-GB" b="0" dirty="0">
                <a:solidFill>
                  <a:srgbClr val="000000"/>
                </a:solidFill>
              </a:rPr>
              <a:t>:15</a:t>
            </a:r>
            <a:r>
              <a:rPr lang="en-GB" u="none" strike="noStrike" dirty="0">
                <a:solidFill>
                  <a:srgbClr val="000000"/>
                </a:solidFill>
                <a:effectLst/>
              </a:rPr>
              <a:t>-13:45 | </a:t>
            </a:r>
            <a:r>
              <a:rPr lang="en-IT" dirty="0">
                <a:solidFill>
                  <a:srgbClr val="000000"/>
                </a:solidFill>
              </a:rPr>
              <a:t>B2 Polo Piagge</a:t>
            </a:r>
            <a:endParaRPr lang="en-IT" dirty="0"/>
          </a:p>
        </p:txBody>
      </p:sp>
      <p:pic>
        <p:nvPicPr>
          <p:cNvPr id="9" name="Picture 8">
            <a:extLst>
              <a:ext uri="{FF2B5EF4-FFF2-40B4-BE49-F238E27FC236}">
                <a16:creationId xmlns:a16="http://schemas.microsoft.com/office/drawing/2014/main" id="{B2D16150-0F69-050B-0AB6-6EA61E762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3192780" y="5870085"/>
            <a:ext cx="706120" cy="739252"/>
          </a:xfrm>
          <a:prstGeom prst="rect">
            <a:avLst/>
          </a:prstGeom>
        </p:spPr>
      </p:pic>
      <p:sp>
        <p:nvSpPr>
          <p:cNvPr id="10" name="TextBox 9">
            <a:extLst>
              <a:ext uri="{FF2B5EF4-FFF2-40B4-BE49-F238E27FC236}">
                <a16:creationId xmlns:a16="http://schemas.microsoft.com/office/drawing/2014/main" id="{AD2ED1D3-0ED0-5EDA-CF1D-4572AD98EA93}"/>
              </a:ext>
            </a:extLst>
          </p:cNvPr>
          <p:cNvSpPr txBox="1"/>
          <p:nvPr/>
        </p:nvSpPr>
        <p:spPr>
          <a:xfrm>
            <a:off x="2878794" y="2568599"/>
            <a:ext cx="6732196" cy="338554"/>
          </a:xfrm>
          <a:prstGeom prst="rect">
            <a:avLst/>
          </a:prstGeom>
          <a:noFill/>
        </p:spPr>
        <p:txBody>
          <a:bodyPr wrap="square">
            <a:spAutoFit/>
          </a:bodyPr>
          <a:lstStyle/>
          <a:p>
            <a:pPr algn="l"/>
            <a:r>
              <a:rPr lang="en-GB" sz="1600" b="0" u="none" strike="noStrike" dirty="0">
                <a:solidFill>
                  <a:srgbClr val="000000"/>
                </a:solidFill>
                <a:effectLst/>
              </a:rPr>
              <a:t>Outreach activity | International Law course | Bachelor in Political Science </a:t>
            </a:r>
          </a:p>
        </p:txBody>
      </p:sp>
      <p:sp>
        <p:nvSpPr>
          <p:cNvPr id="11" name="TextBox 10">
            <a:extLst>
              <a:ext uri="{FF2B5EF4-FFF2-40B4-BE49-F238E27FC236}">
                <a16:creationId xmlns:a16="http://schemas.microsoft.com/office/drawing/2014/main" id="{17EB68D7-1841-663F-297D-D3C3C17927FC}"/>
              </a:ext>
            </a:extLst>
          </p:cNvPr>
          <p:cNvSpPr txBox="1"/>
          <p:nvPr/>
        </p:nvSpPr>
        <p:spPr>
          <a:xfrm>
            <a:off x="3590592" y="2074229"/>
            <a:ext cx="5308600" cy="369332"/>
          </a:xfrm>
          <a:prstGeom prst="rect">
            <a:avLst/>
          </a:prstGeom>
          <a:noFill/>
        </p:spPr>
        <p:txBody>
          <a:bodyPr wrap="square">
            <a:spAutoFit/>
          </a:bodyPr>
          <a:lstStyle/>
          <a:p>
            <a:pPr algn="l"/>
            <a:r>
              <a:rPr lang="en-GB" b="1" i="1" u="none" strike="noStrike" dirty="0">
                <a:solidFill>
                  <a:schemeClr val="tx2">
                    <a:lumMod val="75000"/>
                    <a:lumOff val="25000"/>
                  </a:schemeClr>
                </a:solidFill>
                <a:effectLst/>
              </a:rPr>
              <a:t>Meeting with Alumni: new </a:t>
            </a:r>
            <a:r>
              <a:rPr lang="en-GB" b="1" i="1" dirty="0">
                <a:solidFill>
                  <a:schemeClr val="tx2">
                    <a:lumMod val="75000"/>
                    <a:lumOff val="25000"/>
                  </a:schemeClr>
                </a:solidFill>
              </a:rPr>
              <a:t>p</a:t>
            </a:r>
            <a:r>
              <a:rPr lang="en-GB" b="1" i="1" u="none" strike="noStrike" dirty="0">
                <a:solidFill>
                  <a:schemeClr val="tx2">
                    <a:lumMod val="75000"/>
                    <a:lumOff val="25000"/>
                  </a:schemeClr>
                </a:solidFill>
                <a:effectLst/>
              </a:rPr>
              <a:t>rofessional </a:t>
            </a:r>
            <a:r>
              <a:rPr lang="en-GB" b="1" i="1" dirty="0">
                <a:solidFill>
                  <a:schemeClr val="tx2">
                    <a:lumMod val="75000"/>
                    <a:lumOff val="25000"/>
                  </a:schemeClr>
                </a:solidFill>
              </a:rPr>
              <a:t>f</a:t>
            </a:r>
            <a:r>
              <a:rPr lang="en-GB" b="1" i="1" u="none" strike="noStrike" dirty="0">
                <a:solidFill>
                  <a:schemeClr val="tx2">
                    <a:lumMod val="75000"/>
                    <a:lumOff val="25000"/>
                  </a:schemeClr>
                </a:solidFill>
                <a:effectLst/>
              </a:rPr>
              <a:t>rontiers</a:t>
            </a:r>
          </a:p>
        </p:txBody>
      </p:sp>
      <p:sp>
        <p:nvSpPr>
          <p:cNvPr id="12" name="TextBox 11">
            <a:extLst>
              <a:ext uri="{FF2B5EF4-FFF2-40B4-BE49-F238E27FC236}">
                <a16:creationId xmlns:a16="http://schemas.microsoft.com/office/drawing/2014/main" id="{572CB592-2F3D-0576-56A3-C934B7126214}"/>
              </a:ext>
            </a:extLst>
          </p:cNvPr>
          <p:cNvSpPr txBox="1"/>
          <p:nvPr/>
        </p:nvSpPr>
        <p:spPr>
          <a:xfrm>
            <a:off x="7590766" y="3320434"/>
            <a:ext cx="4328308" cy="615553"/>
          </a:xfrm>
          <a:prstGeom prst="rect">
            <a:avLst/>
          </a:prstGeom>
          <a:noFill/>
        </p:spPr>
        <p:txBody>
          <a:bodyPr wrap="square" rtlCol="0">
            <a:spAutoFit/>
          </a:bodyPr>
          <a:lstStyle/>
          <a:p>
            <a:r>
              <a:rPr lang="en-IT" dirty="0"/>
              <a:t>Moderator: Prof. Claudia CINELLI </a:t>
            </a:r>
          </a:p>
          <a:p>
            <a:pPr algn="ctr"/>
            <a:r>
              <a:rPr lang="en-IT" sz="1600" i="1" dirty="0"/>
              <a:t>University of Pisa</a:t>
            </a:r>
            <a:endParaRPr lang="en-IT" sz="1400" i="1" dirty="0"/>
          </a:p>
        </p:txBody>
      </p:sp>
      <p:sp>
        <p:nvSpPr>
          <p:cNvPr id="13" name="TextBox 12">
            <a:extLst>
              <a:ext uri="{FF2B5EF4-FFF2-40B4-BE49-F238E27FC236}">
                <a16:creationId xmlns:a16="http://schemas.microsoft.com/office/drawing/2014/main" id="{3E4C703F-C1AE-5A4D-853D-17AB5A759B5A}"/>
              </a:ext>
            </a:extLst>
          </p:cNvPr>
          <p:cNvSpPr txBox="1"/>
          <p:nvPr/>
        </p:nvSpPr>
        <p:spPr>
          <a:xfrm>
            <a:off x="492324" y="4502077"/>
            <a:ext cx="5603675" cy="615553"/>
          </a:xfrm>
          <a:prstGeom prst="rect">
            <a:avLst/>
          </a:prstGeom>
          <a:noFill/>
        </p:spPr>
        <p:txBody>
          <a:bodyPr wrap="square" rtlCol="0">
            <a:spAutoFit/>
          </a:bodyPr>
          <a:lstStyle/>
          <a:p>
            <a:r>
              <a:rPr lang="en-IT" dirty="0"/>
              <a:t>Teaching assistant: Dr. Camilla CAMPODONICO </a:t>
            </a:r>
          </a:p>
          <a:p>
            <a:pPr algn="ctr"/>
            <a:r>
              <a:rPr lang="en-IT" sz="1600" i="1" dirty="0"/>
              <a:t>University of Genoa</a:t>
            </a:r>
            <a:endParaRPr lang="en-IT" sz="1400" i="1" dirty="0"/>
          </a:p>
        </p:txBody>
      </p:sp>
    </p:spTree>
    <p:extLst>
      <p:ext uri="{BB962C8B-B14F-4D97-AF65-F5344CB8AC3E}">
        <p14:creationId xmlns:p14="http://schemas.microsoft.com/office/powerpoint/2010/main" val="236908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1B2952-1EBE-F7DD-E499-0A4648908426}"/>
            </a:ext>
          </a:extLst>
        </p:cNvPr>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3D25A437-D629-93D7-C204-70549BF4F7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B6BE8DC-B748-61D6-850F-B64CB6C53B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BA30D2E3-4C1A-EC4E-C9E9-903E69081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3D29CA9-4D81-D74D-C200-23E5AC4F2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43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22F3DDF-C000-4D0E-0AC6-D04479E78C8B}"/>
              </a:ext>
            </a:extLst>
          </p:cNvPr>
          <p:cNvSpPr>
            <a:spLocks noGrp="1"/>
          </p:cNvSpPr>
          <p:nvPr>
            <p:ph type="title"/>
          </p:nvPr>
        </p:nvSpPr>
        <p:spPr>
          <a:xfrm>
            <a:off x="704088" y="908794"/>
            <a:ext cx="10835191" cy="1122794"/>
          </a:xfrm>
        </p:spPr>
        <p:txBody>
          <a:bodyPr vert="horz" lIns="91440" tIns="45720" rIns="91440" bIns="45720" rtlCol="0" anchor="t">
            <a:noAutofit/>
          </a:bodyPr>
          <a:lstStyle/>
          <a:p>
            <a:pPr algn="ctr">
              <a:lnSpc>
                <a:spcPct val="90000"/>
              </a:lnSpc>
            </a:pPr>
            <a:r>
              <a:rPr lang="en-US" sz="3600" b="1" i="0" u="none" strike="noStrike" dirty="0">
                <a:solidFill>
                  <a:srgbClr val="002060"/>
                </a:solidFill>
                <a:effectLst/>
              </a:rPr>
              <a:t>RETHINKING THE SPACE OBJECT: </a:t>
            </a:r>
            <a:br>
              <a:rPr lang="en-US" sz="3600" b="1" i="0" u="none" strike="noStrike" dirty="0">
                <a:solidFill>
                  <a:srgbClr val="002060"/>
                </a:solidFill>
                <a:effectLst/>
              </a:rPr>
            </a:br>
            <a:r>
              <a:rPr lang="en-US" sz="3600" b="1" i="0" u="none" strike="noStrike" dirty="0">
                <a:solidFill>
                  <a:srgbClr val="002060"/>
                </a:solidFill>
                <a:effectLst/>
              </a:rPr>
              <a:t>LIABILITY IN THE AI ERA</a:t>
            </a:r>
          </a:p>
        </p:txBody>
      </p:sp>
      <p:cxnSp>
        <p:nvCxnSpPr>
          <p:cNvPr id="46" name="Straight Connector 45">
            <a:extLst>
              <a:ext uri="{FF2B5EF4-FFF2-40B4-BE49-F238E27FC236}">
                <a16:creationId xmlns:a16="http://schemas.microsoft.com/office/drawing/2014/main" id="{C007E5CF-9A9F-94AC-99BB-921E7D1FC5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863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8DFE025-11D1-EBBB-CF79-39E75A2C0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648882" y="6142780"/>
            <a:ext cx="497840" cy="521199"/>
          </a:xfrm>
          <a:prstGeom prst="rect">
            <a:avLst/>
          </a:prstGeom>
        </p:spPr>
      </p:pic>
      <p:pic>
        <p:nvPicPr>
          <p:cNvPr id="3" name="Picture 2" descr="Logo del Dipartimento di Scienze politiche dell'Università di Pisa">
            <a:extLst>
              <a:ext uri="{FF2B5EF4-FFF2-40B4-BE49-F238E27FC236}">
                <a16:creationId xmlns:a16="http://schemas.microsoft.com/office/drawing/2014/main" id="{89CFFD1A-40C2-BADE-686A-3AC937F0641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48674" y="6209815"/>
            <a:ext cx="12319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A logo with blue and green circles&#10;&#10;Description automatically generated">
            <a:extLst>
              <a:ext uri="{FF2B5EF4-FFF2-40B4-BE49-F238E27FC236}">
                <a16:creationId xmlns:a16="http://schemas.microsoft.com/office/drawing/2014/main" id="{61BC1C8C-1D76-8073-D974-9FD4AC7076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069" t="13852" r="20061" b="12785"/>
          <a:stretch>
            <a:fillRect/>
          </a:stretch>
        </p:blipFill>
        <p:spPr bwMode="auto">
          <a:xfrm>
            <a:off x="5182526" y="6127992"/>
            <a:ext cx="714084" cy="571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A blue and white logo&#10;&#10;Description automatically generated">
            <a:extLst>
              <a:ext uri="{FF2B5EF4-FFF2-40B4-BE49-F238E27FC236}">
                <a16:creationId xmlns:a16="http://schemas.microsoft.com/office/drawing/2014/main" id="{B584CB90-E257-799D-9D69-F61C6A1ECD55}"/>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048111" y="6126133"/>
            <a:ext cx="4572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Blue text on a black background&#10;&#10;Description automatically generated">
            <a:extLst>
              <a:ext uri="{FF2B5EF4-FFF2-40B4-BE49-F238E27FC236}">
                <a16:creationId xmlns:a16="http://schemas.microsoft.com/office/drawing/2014/main" id="{FDAA4DE4-950F-1C6B-0F24-88CB2A7E807B}"/>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096500" y="6220888"/>
            <a:ext cx="1295400" cy="393700"/>
          </a:xfrm>
          <a:prstGeom prst="rect">
            <a:avLst/>
          </a:prstGeom>
          <a:noFill/>
          <a:extLst>
            <a:ext uri="{909E8E84-426E-40DD-AFC4-6F175D3DCCD1}">
              <a14:hiddenFill xmlns:a14="http://schemas.microsoft.com/office/drawing/2010/main">
                <a:solidFill>
                  <a:srgbClr val="FFFFFF"/>
                </a:solidFill>
              </a14:hiddenFill>
            </a:ext>
          </a:extLst>
        </p:spPr>
      </p:pic>
      <p:sp>
        <p:nvSpPr>
          <p:cNvPr id="21" name="CasellaDiTesto 20">
            <a:extLst>
              <a:ext uri="{FF2B5EF4-FFF2-40B4-BE49-F238E27FC236}">
                <a16:creationId xmlns:a16="http://schemas.microsoft.com/office/drawing/2014/main" id="{F4A5449E-8C57-72D4-996B-E219B2310A00}"/>
              </a:ext>
            </a:extLst>
          </p:cNvPr>
          <p:cNvSpPr txBox="1"/>
          <p:nvPr/>
        </p:nvSpPr>
        <p:spPr>
          <a:xfrm>
            <a:off x="3103993" y="2885261"/>
            <a:ext cx="6035379" cy="1087477"/>
          </a:xfrm>
          <a:prstGeom prst="rect">
            <a:avLst/>
          </a:prstGeom>
          <a:noFill/>
        </p:spPr>
        <p:txBody>
          <a:bodyPr wrap="square">
            <a:spAutoFit/>
          </a:bodyPr>
          <a:lstStyle/>
          <a:p>
            <a:pPr>
              <a:spcBef>
                <a:spcPts val="1000"/>
              </a:spcBef>
            </a:pPr>
            <a:r>
              <a:rPr lang="en-US" sz="1600" b="0" i="0" u="none" strike="noStrike" dirty="0">
                <a:effectLst/>
                <a:latin typeface="+mj-lt"/>
              </a:rPr>
              <a:t>Two fundamental criticalities:</a:t>
            </a:r>
          </a:p>
          <a:p>
            <a:pPr marL="342900" indent="-342900">
              <a:spcBef>
                <a:spcPts val="1000"/>
              </a:spcBef>
              <a:buAutoNum type="arabicPeriod"/>
            </a:pPr>
            <a:r>
              <a:rPr lang="en-US" sz="1600" dirty="0">
                <a:latin typeface="+mj-lt"/>
              </a:rPr>
              <a:t>The inadequacy of the definition of “space object” in the AI era;</a:t>
            </a:r>
          </a:p>
          <a:p>
            <a:pPr marL="342900" indent="-342900">
              <a:spcBef>
                <a:spcPts val="1000"/>
              </a:spcBef>
              <a:buFontTx/>
              <a:buAutoNum type="arabicPeriod"/>
            </a:pPr>
            <a:r>
              <a:rPr lang="en-US" sz="1600" dirty="0">
                <a:latin typeface="+mj-lt"/>
              </a:rPr>
              <a:t> The </a:t>
            </a:r>
            <a:r>
              <a:rPr lang="it-IT" sz="1600" dirty="0" err="1">
                <a:solidFill>
                  <a:srgbClr val="000000"/>
                </a:solidFill>
                <a:effectLst/>
                <a:latin typeface="+mj-lt"/>
              </a:rPr>
              <a:t>ambiguity</a:t>
            </a:r>
            <a:r>
              <a:rPr lang="it-IT" sz="1600" dirty="0">
                <a:solidFill>
                  <a:srgbClr val="000000"/>
                </a:solidFill>
                <a:effectLst/>
                <a:latin typeface="+mj-lt"/>
              </a:rPr>
              <a:t> in </a:t>
            </a:r>
            <a:r>
              <a:rPr lang="it-IT" sz="1600" dirty="0" err="1">
                <a:solidFill>
                  <a:srgbClr val="000000"/>
                </a:solidFill>
                <a:effectLst/>
                <a:latin typeface="+mj-lt"/>
              </a:rPr>
              <a:t>determining</a:t>
            </a:r>
            <a:r>
              <a:rPr lang="it-IT" sz="1600" dirty="0">
                <a:solidFill>
                  <a:srgbClr val="000000"/>
                </a:solidFill>
                <a:effectLst/>
                <a:latin typeface="+mj-lt"/>
              </a:rPr>
              <a:t> liability for AI-</a:t>
            </a:r>
            <a:r>
              <a:rPr lang="it-IT" sz="1600" dirty="0" err="1">
                <a:solidFill>
                  <a:srgbClr val="000000"/>
                </a:solidFill>
                <a:effectLst/>
                <a:latin typeface="+mj-lt"/>
              </a:rPr>
              <a:t>powered</a:t>
            </a:r>
            <a:r>
              <a:rPr lang="it-IT" sz="1600" dirty="0">
                <a:solidFill>
                  <a:srgbClr val="000000"/>
                </a:solidFill>
                <a:effectLst/>
                <a:latin typeface="+mj-lt"/>
              </a:rPr>
              <a:t> </a:t>
            </a:r>
            <a:r>
              <a:rPr lang="it-IT" sz="1600" dirty="0" err="1">
                <a:solidFill>
                  <a:srgbClr val="000000"/>
                </a:solidFill>
                <a:effectLst/>
                <a:latin typeface="+mj-lt"/>
              </a:rPr>
              <a:t>objects</a:t>
            </a:r>
            <a:r>
              <a:rPr lang="it-IT" sz="1600" dirty="0">
                <a:solidFill>
                  <a:srgbClr val="000000"/>
                </a:solidFill>
                <a:effectLst/>
                <a:latin typeface="+mj-lt"/>
              </a:rPr>
              <a:t>.</a:t>
            </a:r>
            <a:endParaRPr lang="en-US" sz="1600" dirty="0">
              <a:latin typeface="+mj-lt"/>
            </a:endParaRPr>
          </a:p>
        </p:txBody>
      </p:sp>
    </p:spTree>
    <p:extLst>
      <p:ext uri="{BB962C8B-B14F-4D97-AF65-F5344CB8AC3E}">
        <p14:creationId xmlns:p14="http://schemas.microsoft.com/office/powerpoint/2010/main" val="3534703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4097C8-16CF-0124-DF0D-6D719F070F58}"/>
            </a:ext>
          </a:extLst>
        </p:cNvPr>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1ACE4AF-84DA-48B2-A249-C353FC933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43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260DCCC-84BE-4B1B-6444-1D99590B8AC0}"/>
              </a:ext>
            </a:extLst>
          </p:cNvPr>
          <p:cNvSpPr>
            <a:spLocks noGrp="1"/>
          </p:cNvSpPr>
          <p:nvPr>
            <p:ph type="title"/>
          </p:nvPr>
        </p:nvSpPr>
        <p:spPr>
          <a:xfrm>
            <a:off x="329715" y="990328"/>
            <a:ext cx="5669818" cy="582076"/>
          </a:xfrm>
        </p:spPr>
        <p:txBody>
          <a:bodyPr vert="horz" lIns="91440" tIns="45720" rIns="91440" bIns="45720" rtlCol="0" anchor="t">
            <a:noAutofit/>
          </a:bodyPr>
          <a:lstStyle/>
          <a:p>
            <a:pPr>
              <a:lnSpc>
                <a:spcPct val="90000"/>
              </a:lnSpc>
            </a:pPr>
            <a:r>
              <a:rPr lang="en-US" sz="3600" b="1" i="0" u="none" strike="noStrike" dirty="0">
                <a:solidFill>
                  <a:srgbClr val="002060"/>
                </a:solidFill>
                <a:effectLst/>
              </a:rPr>
              <a:t>WHAT IS A SPACE OBJECT?</a:t>
            </a:r>
          </a:p>
        </p:txBody>
      </p:sp>
      <p:cxnSp>
        <p:nvCxnSpPr>
          <p:cNvPr id="46" name="Straight Connector 45">
            <a:extLst>
              <a:ext uri="{FF2B5EF4-FFF2-40B4-BE49-F238E27FC236}">
                <a16:creationId xmlns:a16="http://schemas.microsoft.com/office/drawing/2014/main" id="{68AD3D95-31CF-4915-A025-B56738D8CC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863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7182CC0-E6C8-9BF1-A45B-3B52C5319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648882" y="6142780"/>
            <a:ext cx="497840" cy="521199"/>
          </a:xfrm>
          <a:prstGeom prst="rect">
            <a:avLst/>
          </a:prstGeom>
        </p:spPr>
      </p:pic>
      <p:pic>
        <p:nvPicPr>
          <p:cNvPr id="3" name="Picture 2" descr="Logo del Dipartimento di Scienze politiche dell'Università di Pisa">
            <a:extLst>
              <a:ext uri="{FF2B5EF4-FFF2-40B4-BE49-F238E27FC236}">
                <a16:creationId xmlns:a16="http://schemas.microsoft.com/office/drawing/2014/main" id="{4CFE27F7-CD59-166D-2748-AAD4739EE1D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48674" y="6209815"/>
            <a:ext cx="12319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A logo with blue and green circles&#10;&#10;Description automatically generated">
            <a:extLst>
              <a:ext uri="{FF2B5EF4-FFF2-40B4-BE49-F238E27FC236}">
                <a16:creationId xmlns:a16="http://schemas.microsoft.com/office/drawing/2014/main" id="{8A4213C0-B803-338A-5718-63109C72BB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069" t="13852" r="20061" b="12785"/>
          <a:stretch>
            <a:fillRect/>
          </a:stretch>
        </p:blipFill>
        <p:spPr bwMode="auto">
          <a:xfrm>
            <a:off x="5182526" y="6127992"/>
            <a:ext cx="714084" cy="571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A blue and white logo&#10;&#10;Description automatically generated">
            <a:extLst>
              <a:ext uri="{FF2B5EF4-FFF2-40B4-BE49-F238E27FC236}">
                <a16:creationId xmlns:a16="http://schemas.microsoft.com/office/drawing/2014/main" id="{EF582EDD-3E9E-1CE7-0DEA-C2854FFD1114}"/>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048111" y="6126133"/>
            <a:ext cx="4572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Blue text on a black background&#10;&#10;Description automatically generated">
            <a:extLst>
              <a:ext uri="{FF2B5EF4-FFF2-40B4-BE49-F238E27FC236}">
                <a16:creationId xmlns:a16="http://schemas.microsoft.com/office/drawing/2014/main" id="{2BA770E1-F3F9-AE21-67EE-630941457B83}"/>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096500" y="6220888"/>
            <a:ext cx="1295400" cy="393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Diagram 23">
            <a:extLst>
              <a:ext uri="{FF2B5EF4-FFF2-40B4-BE49-F238E27FC236}">
                <a16:creationId xmlns:a16="http://schemas.microsoft.com/office/drawing/2014/main" id="{42D9E2C1-9AB8-CF0A-7DAB-B49AA998959E}"/>
              </a:ext>
            </a:extLst>
          </p:cNvPr>
          <p:cNvGraphicFramePr/>
          <p:nvPr>
            <p:extLst>
              <p:ext uri="{D42A27DB-BD31-4B8C-83A1-F6EECF244321}">
                <p14:modId xmlns:p14="http://schemas.microsoft.com/office/powerpoint/2010/main" val="4213009030"/>
              </p:ext>
            </p:extLst>
          </p:nvPr>
        </p:nvGraphicFramePr>
        <p:xfrm>
          <a:off x="1619250" y="846830"/>
          <a:ext cx="10444431" cy="501733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3" name="TextBox 22">
            <a:extLst>
              <a:ext uri="{FF2B5EF4-FFF2-40B4-BE49-F238E27FC236}">
                <a16:creationId xmlns:a16="http://schemas.microsoft.com/office/drawing/2014/main" id="{34A63436-6987-1893-E073-590A10744B17}"/>
              </a:ext>
            </a:extLst>
          </p:cNvPr>
          <p:cNvSpPr txBox="1"/>
          <p:nvPr/>
        </p:nvSpPr>
        <p:spPr>
          <a:xfrm>
            <a:off x="648882" y="5495642"/>
            <a:ext cx="4745464" cy="307777"/>
          </a:xfrm>
          <a:prstGeom prst="rect">
            <a:avLst/>
          </a:prstGeom>
          <a:noFill/>
        </p:spPr>
        <p:txBody>
          <a:bodyPr wrap="square">
            <a:spAutoFit/>
          </a:bodyPr>
          <a:lstStyle/>
          <a:p>
            <a:pPr lvl="0"/>
            <a:r>
              <a:rPr lang="en-US" sz="1200" dirty="0">
                <a:latin typeface="+mj-lt"/>
              </a:rPr>
              <a:t>*</a:t>
            </a:r>
            <a:r>
              <a:rPr lang="en-US" sz="1400" dirty="0">
                <a:latin typeface="+mj-lt"/>
              </a:rPr>
              <a:t>Art. I Liability Convention &amp; Registration Convention</a:t>
            </a:r>
            <a:endParaRPr lang="en-GB" sz="1400" dirty="0">
              <a:latin typeface="+mj-lt"/>
            </a:endParaRPr>
          </a:p>
        </p:txBody>
      </p:sp>
    </p:spTree>
    <p:extLst>
      <p:ext uri="{BB962C8B-B14F-4D97-AF65-F5344CB8AC3E}">
        <p14:creationId xmlns:p14="http://schemas.microsoft.com/office/powerpoint/2010/main" val="395642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035BB-5351-80AF-C435-75A4E988B86B}"/>
            </a:ext>
          </a:extLst>
        </p:cNvPr>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4497EA84-B0CB-83C2-05D5-BACF34ACF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8928079-CF19-AD00-F65C-D27FBAFF8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5B72DA3D-55F4-DDF1-7CDE-CC7C68305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A1083D0-3ADD-FB69-FE41-CC29A380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43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DD13347D-DD1F-6932-A199-96CC6E1CAA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863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197DA47-0310-6C27-6144-1B98C4F3D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648882" y="6142780"/>
            <a:ext cx="497840" cy="521199"/>
          </a:xfrm>
          <a:prstGeom prst="rect">
            <a:avLst/>
          </a:prstGeom>
        </p:spPr>
      </p:pic>
      <p:pic>
        <p:nvPicPr>
          <p:cNvPr id="3" name="Picture 2" descr="Logo del Dipartimento di Scienze politiche dell'Università di Pisa">
            <a:extLst>
              <a:ext uri="{FF2B5EF4-FFF2-40B4-BE49-F238E27FC236}">
                <a16:creationId xmlns:a16="http://schemas.microsoft.com/office/drawing/2014/main" id="{D3B645EC-55C3-0E23-9561-975589B4D01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48674" y="6209815"/>
            <a:ext cx="12319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A logo with blue and green circles&#10;&#10;Description automatically generated">
            <a:extLst>
              <a:ext uri="{FF2B5EF4-FFF2-40B4-BE49-F238E27FC236}">
                <a16:creationId xmlns:a16="http://schemas.microsoft.com/office/drawing/2014/main" id="{201E0C96-49A0-9554-2CBA-58DB5729F2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069" t="13852" r="20061" b="12785"/>
          <a:stretch>
            <a:fillRect/>
          </a:stretch>
        </p:blipFill>
        <p:spPr bwMode="auto">
          <a:xfrm>
            <a:off x="5182526" y="6127992"/>
            <a:ext cx="714084" cy="571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A blue and white logo&#10;&#10;Description automatically generated">
            <a:extLst>
              <a:ext uri="{FF2B5EF4-FFF2-40B4-BE49-F238E27FC236}">
                <a16:creationId xmlns:a16="http://schemas.microsoft.com/office/drawing/2014/main" id="{3049CF44-428D-93D0-9EFA-F25D0D545D4B}"/>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048111" y="6126133"/>
            <a:ext cx="4572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Blue text on a black background&#10;&#10;Description automatically generated">
            <a:extLst>
              <a:ext uri="{FF2B5EF4-FFF2-40B4-BE49-F238E27FC236}">
                <a16:creationId xmlns:a16="http://schemas.microsoft.com/office/drawing/2014/main" id="{B886D8EE-0F48-5FE5-96DF-E8FE68980BDC}"/>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096500" y="6220888"/>
            <a:ext cx="1295400" cy="3937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5">
            <a:extLst>
              <a:ext uri="{FF2B5EF4-FFF2-40B4-BE49-F238E27FC236}">
                <a16:creationId xmlns:a16="http://schemas.microsoft.com/office/drawing/2014/main" id="{3EC796F0-4619-586C-BC26-57C66750612C}"/>
              </a:ext>
            </a:extLst>
          </p:cNvPr>
          <p:cNvSpPr txBox="1">
            <a:spLocks/>
          </p:cNvSpPr>
          <p:nvPr/>
        </p:nvSpPr>
        <p:spPr>
          <a:xfrm>
            <a:off x="704089" y="908794"/>
            <a:ext cx="4985512" cy="56440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nSpc>
                <a:spcPct val="90000"/>
              </a:lnSpc>
            </a:pPr>
            <a:r>
              <a:rPr lang="en-US" sz="3600" b="1">
                <a:solidFill>
                  <a:srgbClr val="002060"/>
                </a:solidFill>
              </a:rPr>
              <a:t>LIABILITY IN THE AI ERA </a:t>
            </a:r>
            <a:endParaRPr lang="en-US" sz="3600" b="1" dirty="0">
              <a:solidFill>
                <a:srgbClr val="002060"/>
              </a:solidFill>
            </a:endParaRPr>
          </a:p>
        </p:txBody>
      </p:sp>
      <p:graphicFrame>
        <p:nvGraphicFramePr>
          <p:cNvPr id="11" name="Diagram 10">
            <a:extLst>
              <a:ext uri="{FF2B5EF4-FFF2-40B4-BE49-F238E27FC236}">
                <a16:creationId xmlns:a16="http://schemas.microsoft.com/office/drawing/2014/main" id="{B2D2E46F-8FE5-3105-B10F-4A6C8D00BBB6}"/>
              </a:ext>
            </a:extLst>
          </p:cNvPr>
          <p:cNvGraphicFramePr/>
          <p:nvPr>
            <p:extLst>
              <p:ext uri="{D42A27DB-BD31-4B8C-83A1-F6EECF244321}">
                <p14:modId xmlns:p14="http://schemas.microsoft.com/office/powerpoint/2010/main" val="3511289636"/>
              </p:ext>
            </p:extLst>
          </p:nvPr>
        </p:nvGraphicFramePr>
        <p:xfrm>
          <a:off x="785872" y="1959953"/>
          <a:ext cx="9310628" cy="345095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212546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514BC5-6049-8FFD-B591-DB2BE1EDCFC3}"/>
            </a:ext>
          </a:extLst>
        </p:cNvPr>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D4B37B7E-BA91-672E-DB70-C7F70695C2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0D8BF09-C627-BF85-737E-F181685CD3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D8BBD6C6-C2FB-3DFA-B1D1-D221995E1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2C2613F-85C4-478B-C40B-574A11AE7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43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282D2E55-3A7B-75DC-D769-9DD5E4C958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863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7C5A80A-B0A2-1A3F-3A74-F45708489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648882" y="6142780"/>
            <a:ext cx="497840" cy="521199"/>
          </a:xfrm>
          <a:prstGeom prst="rect">
            <a:avLst/>
          </a:prstGeom>
        </p:spPr>
      </p:pic>
      <p:pic>
        <p:nvPicPr>
          <p:cNvPr id="3" name="Picture 2" descr="Logo del Dipartimento di Scienze politiche dell'Università di Pisa">
            <a:extLst>
              <a:ext uri="{FF2B5EF4-FFF2-40B4-BE49-F238E27FC236}">
                <a16:creationId xmlns:a16="http://schemas.microsoft.com/office/drawing/2014/main" id="{5D344F14-07DE-6587-0FD7-98E6E26961B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48674" y="6209815"/>
            <a:ext cx="12319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A logo with blue and green circles&#10;&#10;Description automatically generated">
            <a:extLst>
              <a:ext uri="{FF2B5EF4-FFF2-40B4-BE49-F238E27FC236}">
                <a16:creationId xmlns:a16="http://schemas.microsoft.com/office/drawing/2014/main" id="{153294CA-8639-7ECF-3AE1-D7A5413BC9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069" t="13852" r="20061" b="12785"/>
          <a:stretch>
            <a:fillRect/>
          </a:stretch>
        </p:blipFill>
        <p:spPr bwMode="auto">
          <a:xfrm>
            <a:off x="5182526" y="6127992"/>
            <a:ext cx="714084" cy="571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A blue and white logo&#10;&#10;Description automatically generated">
            <a:extLst>
              <a:ext uri="{FF2B5EF4-FFF2-40B4-BE49-F238E27FC236}">
                <a16:creationId xmlns:a16="http://schemas.microsoft.com/office/drawing/2014/main" id="{0DD4CCBD-A203-ECBD-3591-408B8479935B}"/>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048111" y="6126133"/>
            <a:ext cx="4572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Blue text on a black background&#10;&#10;Description automatically generated">
            <a:extLst>
              <a:ext uri="{FF2B5EF4-FFF2-40B4-BE49-F238E27FC236}">
                <a16:creationId xmlns:a16="http://schemas.microsoft.com/office/drawing/2014/main" id="{CD8980D5-3D1D-12FD-E7AB-05C6C097E16A}"/>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096500" y="6220888"/>
            <a:ext cx="1295400" cy="3937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5">
            <a:extLst>
              <a:ext uri="{FF2B5EF4-FFF2-40B4-BE49-F238E27FC236}">
                <a16:creationId xmlns:a16="http://schemas.microsoft.com/office/drawing/2014/main" id="{6AE77209-6890-CFD5-DE4A-CE49D320BA79}"/>
              </a:ext>
            </a:extLst>
          </p:cNvPr>
          <p:cNvSpPr txBox="1">
            <a:spLocks/>
          </p:cNvSpPr>
          <p:nvPr/>
        </p:nvSpPr>
        <p:spPr>
          <a:xfrm>
            <a:off x="704089" y="908794"/>
            <a:ext cx="4985512" cy="56440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nSpc>
                <a:spcPct val="90000"/>
              </a:lnSpc>
            </a:pPr>
            <a:r>
              <a:rPr lang="en-US" sz="3600" b="1">
                <a:solidFill>
                  <a:srgbClr val="002060"/>
                </a:solidFill>
              </a:rPr>
              <a:t>LIABILITY IN THE AI ERA </a:t>
            </a:r>
            <a:endParaRPr lang="en-US" sz="3600" b="1" dirty="0">
              <a:solidFill>
                <a:srgbClr val="002060"/>
              </a:solidFill>
            </a:endParaRPr>
          </a:p>
        </p:txBody>
      </p:sp>
      <p:sp>
        <p:nvSpPr>
          <p:cNvPr id="5" name="TextBox 4">
            <a:extLst>
              <a:ext uri="{FF2B5EF4-FFF2-40B4-BE49-F238E27FC236}">
                <a16:creationId xmlns:a16="http://schemas.microsoft.com/office/drawing/2014/main" id="{2E458A4C-CF8F-659D-9575-CD00402F997E}"/>
              </a:ext>
            </a:extLst>
          </p:cNvPr>
          <p:cNvSpPr txBox="1"/>
          <p:nvPr/>
        </p:nvSpPr>
        <p:spPr>
          <a:xfrm>
            <a:off x="3048000" y="3105835"/>
            <a:ext cx="6096000" cy="584775"/>
          </a:xfrm>
          <a:prstGeom prst="rect">
            <a:avLst/>
          </a:prstGeom>
          <a:noFill/>
        </p:spPr>
        <p:txBody>
          <a:bodyPr wrap="square">
            <a:spAutoFit/>
          </a:bodyPr>
          <a:lstStyle/>
          <a:p>
            <a:r>
              <a:rPr lang="en-GB" sz="1600" b="0" i="0" u="none" strike="noStrike" dirty="0">
                <a:solidFill>
                  <a:srgbClr val="000000"/>
                </a:solidFill>
                <a:effectLst/>
                <a:latin typeface="+mj-lt"/>
              </a:rPr>
              <a:t>How do we define "fault" in a distributed, algorithmic decision-making system?</a:t>
            </a:r>
            <a:endParaRPr lang="en-IT" sz="1600" dirty="0">
              <a:latin typeface="+mj-lt"/>
            </a:endParaRPr>
          </a:p>
        </p:txBody>
      </p:sp>
      <p:sp>
        <p:nvSpPr>
          <p:cNvPr id="12" name="TextBox 11">
            <a:extLst>
              <a:ext uri="{FF2B5EF4-FFF2-40B4-BE49-F238E27FC236}">
                <a16:creationId xmlns:a16="http://schemas.microsoft.com/office/drawing/2014/main" id="{CBC87CAA-17DE-C426-AE3D-97A2F2538D7A}"/>
              </a:ext>
            </a:extLst>
          </p:cNvPr>
          <p:cNvSpPr txBox="1"/>
          <p:nvPr/>
        </p:nvSpPr>
        <p:spPr>
          <a:xfrm>
            <a:off x="3048000" y="3955802"/>
            <a:ext cx="6096000" cy="584775"/>
          </a:xfrm>
          <a:prstGeom prst="rect">
            <a:avLst/>
          </a:prstGeom>
          <a:noFill/>
        </p:spPr>
        <p:txBody>
          <a:bodyPr wrap="square">
            <a:spAutoFit/>
          </a:bodyPr>
          <a:lstStyle/>
          <a:p>
            <a:r>
              <a:rPr lang="en-GB" sz="1600" b="0" i="0" u="none" strike="noStrike" dirty="0">
                <a:solidFill>
                  <a:srgbClr val="000000"/>
                </a:solidFill>
                <a:effectLst/>
                <a:latin typeface="+mj-lt"/>
              </a:rPr>
              <a:t>How do we assess "damage" when harmful action stems from machine learning decisions not immediately traceable to a single human agent?</a:t>
            </a:r>
            <a:endParaRPr lang="en-IT" sz="1600" dirty="0">
              <a:latin typeface="+mj-lt"/>
            </a:endParaRPr>
          </a:p>
        </p:txBody>
      </p:sp>
      <p:sp>
        <p:nvSpPr>
          <p:cNvPr id="14" name="TextBox 13">
            <a:extLst>
              <a:ext uri="{FF2B5EF4-FFF2-40B4-BE49-F238E27FC236}">
                <a16:creationId xmlns:a16="http://schemas.microsoft.com/office/drawing/2014/main" id="{A394C956-B898-91F9-0D8B-75262984B1F6}"/>
              </a:ext>
            </a:extLst>
          </p:cNvPr>
          <p:cNvSpPr txBox="1"/>
          <p:nvPr/>
        </p:nvSpPr>
        <p:spPr>
          <a:xfrm>
            <a:off x="3048000" y="2122798"/>
            <a:ext cx="6096000" cy="584775"/>
          </a:xfrm>
          <a:prstGeom prst="rect">
            <a:avLst/>
          </a:prstGeom>
          <a:noFill/>
        </p:spPr>
        <p:txBody>
          <a:bodyPr wrap="square">
            <a:spAutoFit/>
          </a:bodyPr>
          <a:lstStyle/>
          <a:p>
            <a:r>
              <a:rPr lang="en-GB" sz="1600" b="0" i="0" u="none" strike="noStrike" dirty="0">
                <a:solidFill>
                  <a:srgbClr val="000000"/>
                </a:solidFill>
                <a:effectLst/>
                <a:latin typeface="+mj-lt"/>
              </a:rPr>
              <a:t>What constitutes "continuous supervision" when AI operates with increasing degrees of autonomy?</a:t>
            </a:r>
            <a:endParaRPr lang="en-IT" sz="1600" dirty="0">
              <a:latin typeface="+mj-lt"/>
            </a:endParaRPr>
          </a:p>
        </p:txBody>
      </p:sp>
    </p:spTree>
    <p:extLst>
      <p:ext uri="{BB962C8B-B14F-4D97-AF65-F5344CB8AC3E}">
        <p14:creationId xmlns:p14="http://schemas.microsoft.com/office/powerpoint/2010/main" val="324997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FF09F6-C4F4-39AE-E2CF-A0B6EF8551D1}"/>
            </a:ext>
          </a:extLst>
        </p:cNvPr>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E2E46B61-09C0-00F8-CB1E-3B2C807D30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47C85A7-F421-DF19-A372-1A4BC8D9CC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393DE227-229B-6894-BFB5-7CB0F13FB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00A20F3-C2D6-8E40-A41E-DB5990E43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43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852D3F03-1035-B95A-96A8-DB1B716F15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863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3262A2E-5437-2B0D-99C4-8278634BC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648882" y="6142780"/>
            <a:ext cx="497840" cy="521199"/>
          </a:xfrm>
          <a:prstGeom prst="rect">
            <a:avLst/>
          </a:prstGeom>
        </p:spPr>
      </p:pic>
      <p:pic>
        <p:nvPicPr>
          <p:cNvPr id="3" name="Picture 2" descr="Logo del Dipartimento di Scienze politiche dell'Università di Pisa">
            <a:extLst>
              <a:ext uri="{FF2B5EF4-FFF2-40B4-BE49-F238E27FC236}">
                <a16:creationId xmlns:a16="http://schemas.microsoft.com/office/drawing/2014/main" id="{CBCDB03D-F56D-D882-13CA-FF179893AC8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48674" y="6209815"/>
            <a:ext cx="12319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A logo with blue and green circles&#10;&#10;Description automatically generated">
            <a:extLst>
              <a:ext uri="{FF2B5EF4-FFF2-40B4-BE49-F238E27FC236}">
                <a16:creationId xmlns:a16="http://schemas.microsoft.com/office/drawing/2014/main" id="{210FFE58-63CD-DCBD-B057-520F850B74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069" t="13852" r="20061" b="12785"/>
          <a:stretch>
            <a:fillRect/>
          </a:stretch>
        </p:blipFill>
        <p:spPr bwMode="auto">
          <a:xfrm>
            <a:off x="5182526" y="6127992"/>
            <a:ext cx="714084" cy="571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A blue and white logo&#10;&#10;Description automatically generated">
            <a:extLst>
              <a:ext uri="{FF2B5EF4-FFF2-40B4-BE49-F238E27FC236}">
                <a16:creationId xmlns:a16="http://schemas.microsoft.com/office/drawing/2014/main" id="{4019D3A9-0DC3-D619-E102-56AB812FBD6B}"/>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048111" y="6126133"/>
            <a:ext cx="4572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Blue text on a black background&#10;&#10;Description automatically generated">
            <a:extLst>
              <a:ext uri="{FF2B5EF4-FFF2-40B4-BE49-F238E27FC236}">
                <a16:creationId xmlns:a16="http://schemas.microsoft.com/office/drawing/2014/main" id="{5B7ACB01-C68D-968B-8363-258D8729E2B8}"/>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096500" y="6220888"/>
            <a:ext cx="1295400" cy="3937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5">
            <a:extLst>
              <a:ext uri="{FF2B5EF4-FFF2-40B4-BE49-F238E27FC236}">
                <a16:creationId xmlns:a16="http://schemas.microsoft.com/office/drawing/2014/main" id="{677F840C-7C83-AE1B-C56D-5F7266C1D97B}"/>
              </a:ext>
            </a:extLst>
          </p:cNvPr>
          <p:cNvSpPr txBox="1">
            <a:spLocks/>
          </p:cNvSpPr>
          <p:nvPr/>
        </p:nvSpPr>
        <p:spPr>
          <a:xfrm>
            <a:off x="704089" y="908794"/>
            <a:ext cx="4985512" cy="56440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nSpc>
                <a:spcPct val="90000"/>
              </a:lnSpc>
            </a:pPr>
            <a:r>
              <a:rPr lang="en-US" sz="3600" b="1" dirty="0">
                <a:solidFill>
                  <a:srgbClr val="002060"/>
                </a:solidFill>
              </a:rPr>
              <a:t>LIABILITY IN THE AI ERA </a:t>
            </a:r>
          </a:p>
        </p:txBody>
      </p:sp>
      <p:sp>
        <p:nvSpPr>
          <p:cNvPr id="4" name="TextBox 3">
            <a:extLst>
              <a:ext uri="{FF2B5EF4-FFF2-40B4-BE49-F238E27FC236}">
                <a16:creationId xmlns:a16="http://schemas.microsoft.com/office/drawing/2014/main" id="{24225665-3E07-3A71-2EE5-93132101F8CF}"/>
              </a:ext>
            </a:extLst>
          </p:cNvPr>
          <p:cNvSpPr txBox="1"/>
          <p:nvPr/>
        </p:nvSpPr>
        <p:spPr>
          <a:xfrm>
            <a:off x="1357055" y="2110307"/>
            <a:ext cx="9477889" cy="3046988"/>
          </a:xfrm>
          <a:prstGeom prst="rect">
            <a:avLst/>
          </a:prstGeom>
          <a:noFill/>
        </p:spPr>
        <p:txBody>
          <a:bodyPr wrap="square">
            <a:spAutoFit/>
          </a:bodyPr>
          <a:lstStyle/>
          <a:p>
            <a:pPr algn="just"/>
            <a:r>
              <a:rPr lang="en-GB" sz="1600" b="0" i="0" u="none" strike="noStrike" dirty="0">
                <a:solidFill>
                  <a:srgbClr val="000000"/>
                </a:solidFill>
                <a:effectLst/>
                <a:latin typeface="+mj-lt"/>
              </a:rPr>
              <a:t>The complexity of AI systems in space technologies challenges traditional legal frameworks due to three key characteristics: </a:t>
            </a:r>
          </a:p>
          <a:p>
            <a:pPr algn="just"/>
            <a:endParaRPr lang="en-GB" sz="1600" b="0" i="0" u="none" strike="noStrike" dirty="0">
              <a:solidFill>
                <a:srgbClr val="000000"/>
              </a:solidFill>
              <a:effectLst/>
              <a:latin typeface="+mj-lt"/>
            </a:endParaRPr>
          </a:p>
          <a:p>
            <a:pPr marL="342900" indent="-342900" algn="just">
              <a:buAutoNum type="arabicParenBoth"/>
            </a:pPr>
            <a:r>
              <a:rPr lang="en-GB" sz="1600" b="0" i="0" u="none" strike="noStrike" dirty="0">
                <a:solidFill>
                  <a:srgbClr val="000000"/>
                </a:solidFill>
                <a:effectLst/>
                <a:latin typeface="+mj-lt"/>
              </a:rPr>
              <a:t>decentralized, distributed decision-making through machine learning algorithms and multi-agent systems, </a:t>
            </a:r>
          </a:p>
          <a:p>
            <a:pPr marL="342900" indent="-342900" algn="just">
              <a:buAutoNum type="arabicParenBoth"/>
            </a:pPr>
            <a:endParaRPr lang="en-GB" sz="1600" b="0" i="0" u="none" strike="noStrike" dirty="0">
              <a:solidFill>
                <a:srgbClr val="000000"/>
              </a:solidFill>
              <a:effectLst/>
              <a:latin typeface="+mj-lt"/>
            </a:endParaRPr>
          </a:p>
          <a:p>
            <a:pPr marL="342900" indent="-342900" algn="just">
              <a:buAutoNum type="arabicParenBoth"/>
            </a:pPr>
            <a:r>
              <a:rPr lang="en-GB" sz="1600" b="0" i="0" u="none" strike="noStrike" dirty="0">
                <a:solidFill>
                  <a:srgbClr val="000000"/>
                </a:solidFill>
                <a:effectLst/>
                <a:latin typeface="+mj-lt"/>
              </a:rPr>
              <a:t>intricate multi-jurisdictional control architectures involving sophisticated networks like satellite mega-constellations, and </a:t>
            </a:r>
          </a:p>
          <a:p>
            <a:pPr marL="342900" indent="-342900" algn="just">
              <a:buAutoNum type="arabicParenBoth"/>
            </a:pPr>
            <a:endParaRPr lang="en-GB" sz="1600" b="0" i="0" u="none" strike="noStrike" dirty="0">
              <a:solidFill>
                <a:srgbClr val="000000"/>
              </a:solidFill>
              <a:effectLst/>
              <a:latin typeface="+mj-lt"/>
            </a:endParaRPr>
          </a:p>
          <a:p>
            <a:pPr marL="342900" indent="-342900" algn="just">
              <a:buAutoNum type="arabicParenBoth"/>
            </a:pPr>
            <a:r>
              <a:rPr lang="en-GB" sz="1600" b="0" i="0" u="none" strike="noStrike" dirty="0">
                <a:solidFill>
                  <a:srgbClr val="000000"/>
                </a:solidFill>
                <a:effectLst/>
                <a:latin typeface="+mj-lt"/>
              </a:rPr>
              <a:t>the difficulty of applying traditional "standard of care" concepts to rapidly evolving technologies without historical precedents. Particularly challenging is interpreting the Outer Space Treaty's requirements of "authorization and continuing supervision" in the context of autonomous, interconnected ML systems operating across different legal domains.</a:t>
            </a:r>
            <a:endParaRPr lang="en-IT" sz="1600" dirty="0">
              <a:latin typeface="+mj-lt"/>
            </a:endParaRPr>
          </a:p>
        </p:txBody>
      </p:sp>
    </p:spTree>
    <p:extLst>
      <p:ext uri="{BB962C8B-B14F-4D97-AF65-F5344CB8AC3E}">
        <p14:creationId xmlns:p14="http://schemas.microsoft.com/office/powerpoint/2010/main" val="1691774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FDA2D9-C1FB-4538-73D1-264764E43BE0}"/>
            </a:ext>
          </a:extLst>
        </p:cNvPr>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4722C2C7-71E3-C5B8-8E43-5EABDE6BDE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F1DCF62-8419-1C53-7AD1-5698D17C80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130C55C5-3615-DEB4-9E2F-96749CE00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0A23517-92A7-DAD7-71AC-0631F608E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43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84653FB5-A86B-A3BD-FD7D-0E12E1A68A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863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3AF26D8-FFE6-FD40-3C04-C0EAB733B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648882" y="6142780"/>
            <a:ext cx="497840" cy="521199"/>
          </a:xfrm>
          <a:prstGeom prst="rect">
            <a:avLst/>
          </a:prstGeom>
        </p:spPr>
      </p:pic>
      <p:pic>
        <p:nvPicPr>
          <p:cNvPr id="3" name="Picture 2" descr="Logo del Dipartimento di Scienze politiche dell'Università di Pisa">
            <a:extLst>
              <a:ext uri="{FF2B5EF4-FFF2-40B4-BE49-F238E27FC236}">
                <a16:creationId xmlns:a16="http://schemas.microsoft.com/office/drawing/2014/main" id="{DBF80B8E-8FB6-005C-A647-BD7CB4968A6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48674" y="6209815"/>
            <a:ext cx="12319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A logo with blue and green circles&#10;&#10;Description automatically generated">
            <a:extLst>
              <a:ext uri="{FF2B5EF4-FFF2-40B4-BE49-F238E27FC236}">
                <a16:creationId xmlns:a16="http://schemas.microsoft.com/office/drawing/2014/main" id="{2EDD23D5-6FEE-A167-90C7-015EB18FDC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069" t="13852" r="20061" b="12785"/>
          <a:stretch>
            <a:fillRect/>
          </a:stretch>
        </p:blipFill>
        <p:spPr bwMode="auto">
          <a:xfrm>
            <a:off x="5182526" y="6127992"/>
            <a:ext cx="714084" cy="571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A blue and white logo&#10;&#10;Description automatically generated">
            <a:extLst>
              <a:ext uri="{FF2B5EF4-FFF2-40B4-BE49-F238E27FC236}">
                <a16:creationId xmlns:a16="http://schemas.microsoft.com/office/drawing/2014/main" id="{AFCE84ED-5A0F-4CCD-8480-EA87BEF7B4C5}"/>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048111" y="6126133"/>
            <a:ext cx="4572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Blue text on a black background&#10;&#10;Description automatically generated">
            <a:extLst>
              <a:ext uri="{FF2B5EF4-FFF2-40B4-BE49-F238E27FC236}">
                <a16:creationId xmlns:a16="http://schemas.microsoft.com/office/drawing/2014/main" id="{DD338F37-0DD5-2A2A-B641-A2BD23EADEC2}"/>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096500" y="6220888"/>
            <a:ext cx="1295400" cy="3937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5">
            <a:extLst>
              <a:ext uri="{FF2B5EF4-FFF2-40B4-BE49-F238E27FC236}">
                <a16:creationId xmlns:a16="http://schemas.microsoft.com/office/drawing/2014/main" id="{AFE68013-632A-6B16-51B2-DD5179359E9B}"/>
              </a:ext>
            </a:extLst>
          </p:cNvPr>
          <p:cNvSpPr txBox="1">
            <a:spLocks/>
          </p:cNvSpPr>
          <p:nvPr/>
        </p:nvSpPr>
        <p:spPr>
          <a:xfrm>
            <a:off x="4749927" y="2722279"/>
            <a:ext cx="2692146" cy="56440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nSpc>
                <a:spcPct val="90000"/>
              </a:lnSpc>
            </a:pPr>
            <a:r>
              <a:rPr lang="en-US" sz="3600" b="1" dirty="0">
                <a:solidFill>
                  <a:srgbClr val="002060"/>
                </a:solidFill>
              </a:rPr>
              <a:t>Questions?</a:t>
            </a:r>
          </a:p>
        </p:txBody>
      </p:sp>
    </p:spTree>
    <p:extLst>
      <p:ext uri="{BB962C8B-B14F-4D97-AF65-F5344CB8AC3E}">
        <p14:creationId xmlns:p14="http://schemas.microsoft.com/office/powerpoint/2010/main" val="305907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595E0E-6027-B96B-37F6-1970FA83544D}"/>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97215483-AD0C-4E00-BF87-04C4DA6AC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7F9F470-C7B7-4B96-90CD-6D53EA0200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5">
            <a:extLst>
              <a:ext uri="{FF2B5EF4-FFF2-40B4-BE49-F238E27FC236}">
                <a16:creationId xmlns:a16="http://schemas.microsoft.com/office/drawing/2014/main" id="{4E6097DD-6E03-3982-58E8-E726BC73D221}"/>
              </a:ext>
            </a:extLst>
          </p:cNvPr>
          <p:cNvSpPr>
            <a:spLocks noGrp="1"/>
          </p:cNvSpPr>
          <p:nvPr>
            <p:ph type="title"/>
          </p:nvPr>
        </p:nvSpPr>
        <p:spPr>
          <a:xfrm>
            <a:off x="1768388" y="914898"/>
            <a:ext cx="9759047" cy="743371"/>
          </a:xfrm>
        </p:spPr>
        <p:txBody>
          <a:bodyPr vert="horz" lIns="91440" tIns="45720" rIns="91440" bIns="45720" rtlCol="0" anchor="t">
            <a:normAutofit/>
          </a:bodyPr>
          <a:lstStyle/>
          <a:p>
            <a:r>
              <a:rPr lang="en-US" sz="3600" b="1" i="0" u="none" strike="noStrike" dirty="0">
                <a:solidFill>
                  <a:srgbClr val="002060"/>
                </a:solidFill>
                <a:effectLst/>
              </a:rPr>
              <a:t>WHY DO WE NEED TO REGULATE OUTER SPACE? </a:t>
            </a:r>
            <a:endParaRPr lang="en-US" sz="3600" b="1" dirty="0">
              <a:solidFill>
                <a:srgbClr val="002060"/>
              </a:solidFill>
            </a:endParaRPr>
          </a:p>
        </p:txBody>
      </p:sp>
      <p:graphicFrame>
        <p:nvGraphicFramePr>
          <p:cNvPr id="11" name="Diagram 10">
            <a:extLst>
              <a:ext uri="{FF2B5EF4-FFF2-40B4-BE49-F238E27FC236}">
                <a16:creationId xmlns:a16="http://schemas.microsoft.com/office/drawing/2014/main" id="{9086A3B1-6828-ADA6-063E-BB6CF8B94EF7}"/>
              </a:ext>
            </a:extLst>
          </p:cNvPr>
          <p:cNvGraphicFramePr/>
          <p:nvPr>
            <p:extLst>
              <p:ext uri="{D42A27DB-BD31-4B8C-83A1-F6EECF244321}">
                <p14:modId xmlns:p14="http://schemas.microsoft.com/office/powerpoint/2010/main" val="1882838606"/>
              </p:ext>
            </p:extLst>
          </p:nvPr>
        </p:nvGraphicFramePr>
        <p:xfrm>
          <a:off x="1080941" y="2059665"/>
          <a:ext cx="10310959" cy="3384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9" name="Picture 5" descr="A logo with blue and green circles&#10;&#10;Description automatically generated">
            <a:extLst>
              <a:ext uri="{FF2B5EF4-FFF2-40B4-BE49-F238E27FC236}">
                <a16:creationId xmlns:a16="http://schemas.microsoft.com/office/drawing/2014/main" id="{32F65DC4-2C75-0F91-EA00-43DB9EFB52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2069" t="13852" r="20061" b="12785"/>
          <a:stretch>
            <a:fillRect/>
          </a:stretch>
        </p:blipFill>
        <p:spPr bwMode="auto">
          <a:xfrm>
            <a:off x="5182526" y="6127992"/>
            <a:ext cx="714084"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 descr="Logo del Dipartimento di Scienze politiche dell'Università di Pisa">
            <a:extLst>
              <a:ext uri="{FF2B5EF4-FFF2-40B4-BE49-F238E27FC236}">
                <a16:creationId xmlns:a16="http://schemas.microsoft.com/office/drawing/2014/main" id="{C6BF8444-575F-6568-64FD-394ED3B52EFB}"/>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548674" y="6209815"/>
            <a:ext cx="12319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 descr="A blue and white logo&#10;&#10;Description automatically generated">
            <a:extLst>
              <a:ext uri="{FF2B5EF4-FFF2-40B4-BE49-F238E27FC236}">
                <a16:creationId xmlns:a16="http://schemas.microsoft.com/office/drawing/2014/main" id="{5C12E45B-103A-B428-23BC-4E900C08D012}"/>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8048111" y="6126133"/>
            <a:ext cx="4572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 descr="Blue text on a black background&#10;&#10;Description automatically generated">
            <a:extLst>
              <a:ext uri="{FF2B5EF4-FFF2-40B4-BE49-F238E27FC236}">
                <a16:creationId xmlns:a16="http://schemas.microsoft.com/office/drawing/2014/main" id="{9CB2A6C5-56FD-48AE-0711-7CB7B42E9659}"/>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10096500" y="6220888"/>
            <a:ext cx="12954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3D47359-80B6-9799-120C-75BE00BDFDF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flipH="1" flipV="1">
            <a:off x="648882" y="6142780"/>
            <a:ext cx="497840" cy="521199"/>
          </a:xfrm>
          <a:prstGeom prst="rect">
            <a:avLst/>
          </a:prstGeom>
        </p:spPr>
      </p:pic>
      <p:sp>
        <p:nvSpPr>
          <p:cNvPr id="6" name="Rectangle 6">
            <a:extLst>
              <a:ext uri="{FF2B5EF4-FFF2-40B4-BE49-F238E27FC236}">
                <a16:creationId xmlns:a16="http://schemas.microsoft.com/office/drawing/2014/main" id="{1F209E16-F45F-9801-8DAA-E73E64DB084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T"/>
          </a:p>
        </p:txBody>
      </p:sp>
      <p:sp>
        <p:nvSpPr>
          <p:cNvPr id="7" name="Rectangle 7">
            <a:extLst>
              <a:ext uri="{FF2B5EF4-FFF2-40B4-BE49-F238E27FC236}">
                <a16:creationId xmlns:a16="http://schemas.microsoft.com/office/drawing/2014/main" id="{607E786E-DDBB-A12D-7A21-D44129740BFE}"/>
              </a:ext>
            </a:extLst>
          </p:cNvPr>
          <p:cNvSpPr>
            <a:spLocks noChangeArrowheads="1"/>
          </p:cNvSpPr>
          <p:nvPr/>
        </p:nvSpPr>
        <p:spPr bwMode="auto">
          <a:xfrm>
            <a:off x="0" y="102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en-IT"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it-IT" altLang="en-IT"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4BA7FF81-640B-0644-A239-C5B7162B4B71}"/>
              </a:ext>
            </a:extLst>
          </p:cNvPr>
          <p:cNvSpPr>
            <a:spLocks noChangeArrowheads="1"/>
          </p:cNvSpPr>
          <p:nvPr/>
        </p:nvSpPr>
        <p:spPr bwMode="auto">
          <a:xfrm>
            <a:off x="0" y="142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en-IT"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it-IT" altLang="en-IT" sz="1800" b="0" i="0" u="none" strike="noStrike" cap="none" normalizeH="0" baseline="0">
              <a:ln>
                <a:noFill/>
              </a:ln>
              <a:solidFill>
                <a:schemeClr val="tx1"/>
              </a:solidFill>
              <a:effectLst/>
              <a:latin typeface="Arial" panose="020B0604020202020204" pitchFamily="34" charset="0"/>
            </a:endParaRPr>
          </a:p>
        </p:txBody>
      </p:sp>
      <p:sp>
        <p:nvSpPr>
          <p:cNvPr id="5" name="Title 5">
            <a:extLst>
              <a:ext uri="{FF2B5EF4-FFF2-40B4-BE49-F238E27FC236}">
                <a16:creationId xmlns:a16="http://schemas.microsoft.com/office/drawing/2014/main" id="{45CFB374-84FE-F5D0-C5EA-3C69E1C23BFD}"/>
              </a:ext>
            </a:extLst>
          </p:cNvPr>
          <p:cNvSpPr txBox="1">
            <a:spLocks/>
          </p:cNvSpPr>
          <p:nvPr/>
        </p:nvSpPr>
        <p:spPr>
          <a:xfrm>
            <a:off x="3746307" y="1648772"/>
            <a:ext cx="4699386" cy="441296"/>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sz="2000" b="1" dirty="0">
                <a:solidFill>
                  <a:srgbClr val="002060"/>
                </a:solidFill>
              </a:rPr>
              <a:t>From an “old” to a “new” space era</a:t>
            </a:r>
          </a:p>
        </p:txBody>
      </p:sp>
    </p:spTree>
    <p:extLst>
      <p:ext uri="{BB962C8B-B14F-4D97-AF65-F5344CB8AC3E}">
        <p14:creationId xmlns:p14="http://schemas.microsoft.com/office/powerpoint/2010/main" val="2229640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C9F87-500E-415F-E594-1D745BFF9112}"/>
            </a:ext>
          </a:extLst>
        </p:cNvPr>
        <p:cNvGrpSpPr/>
        <p:nvPr/>
      </p:nvGrpSpPr>
      <p:grpSpPr>
        <a:xfrm>
          <a:off x="0" y="0"/>
          <a:ext cx="0" cy="0"/>
          <a:chOff x="0" y="0"/>
          <a:chExt cx="0" cy="0"/>
        </a:xfrm>
      </p:grpSpPr>
      <p:pic>
        <p:nvPicPr>
          <p:cNvPr id="1029" name="Picture 5" descr="A logo with blue and green circles&#10;&#10;Description automatically generated">
            <a:extLst>
              <a:ext uri="{FF2B5EF4-FFF2-40B4-BE49-F238E27FC236}">
                <a16:creationId xmlns:a16="http://schemas.microsoft.com/office/drawing/2014/main" id="{182A4589-8E3B-694C-A899-1322874FD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069" t="13852" r="20061" b="12785"/>
          <a:stretch>
            <a:fillRect/>
          </a:stretch>
        </p:blipFill>
        <p:spPr bwMode="auto">
          <a:xfrm>
            <a:off x="5182526" y="6127992"/>
            <a:ext cx="714084"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 descr="Logo del Dipartimento di Scienze politiche dell'Università di Pisa">
            <a:extLst>
              <a:ext uri="{FF2B5EF4-FFF2-40B4-BE49-F238E27FC236}">
                <a16:creationId xmlns:a16="http://schemas.microsoft.com/office/drawing/2014/main" id="{9CCA0D44-19F1-6B10-7E26-AC599CEB529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48674" y="6209815"/>
            <a:ext cx="12319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 descr="A blue and white logo&#10;&#10;Description automatically generated">
            <a:extLst>
              <a:ext uri="{FF2B5EF4-FFF2-40B4-BE49-F238E27FC236}">
                <a16:creationId xmlns:a16="http://schemas.microsoft.com/office/drawing/2014/main" id="{7DEB3C51-C37F-5A0A-740E-8A67DF6D47BE}"/>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048111" y="6126133"/>
            <a:ext cx="4572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 descr="Blue text on a black background&#10;&#10;Description automatically generated">
            <a:extLst>
              <a:ext uri="{FF2B5EF4-FFF2-40B4-BE49-F238E27FC236}">
                <a16:creationId xmlns:a16="http://schemas.microsoft.com/office/drawing/2014/main" id="{9F83105D-C5FC-EBF2-DFCE-788C839DFBBA}"/>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0096500" y="6220888"/>
            <a:ext cx="12954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3B14D64-8944-D9CC-CF75-7D22A0A5D1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flipH="1" flipV="1">
            <a:off x="648882" y="6142780"/>
            <a:ext cx="497840" cy="521199"/>
          </a:xfrm>
          <a:prstGeom prst="rect">
            <a:avLst/>
          </a:prstGeom>
        </p:spPr>
      </p:pic>
      <p:sp>
        <p:nvSpPr>
          <p:cNvPr id="6" name="Rectangle 6">
            <a:extLst>
              <a:ext uri="{FF2B5EF4-FFF2-40B4-BE49-F238E27FC236}">
                <a16:creationId xmlns:a16="http://schemas.microsoft.com/office/drawing/2014/main" id="{59434118-1DD8-4B1C-5C85-E79B253B365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T"/>
          </a:p>
        </p:txBody>
      </p:sp>
      <p:sp>
        <p:nvSpPr>
          <p:cNvPr id="7" name="Rectangle 7">
            <a:extLst>
              <a:ext uri="{FF2B5EF4-FFF2-40B4-BE49-F238E27FC236}">
                <a16:creationId xmlns:a16="http://schemas.microsoft.com/office/drawing/2014/main" id="{9DF3326D-B972-7189-A01F-97713F0F5866}"/>
              </a:ext>
            </a:extLst>
          </p:cNvPr>
          <p:cNvSpPr>
            <a:spLocks noChangeArrowheads="1"/>
          </p:cNvSpPr>
          <p:nvPr/>
        </p:nvSpPr>
        <p:spPr bwMode="auto">
          <a:xfrm>
            <a:off x="3285899" y="46713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en-IT"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it-IT" altLang="en-IT"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9BF38B36-014F-3616-451B-7CBB441E71B5}"/>
              </a:ext>
            </a:extLst>
          </p:cNvPr>
          <p:cNvSpPr>
            <a:spLocks noChangeArrowheads="1"/>
          </p:cNvSpPr>
          <p:nvPr/>
        </p:nvSpPr>
        <p:spPr bwMode="auto">
          <a:xfrm>
            <a:off x="0" y="142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en-IT"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it-IT" altLang="en-IT"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114D4DD0-3346-D6F1-E8C9-16A779C93BA7}"/>
              </a:ext>
            </a:extLst>
          </p:cNvPr>
          <p:cNvSpPr>
            <a:spLocks noChangeArrowheads="1"/>
          </p:cNvSpPr>
          <p:nvPr/>
        </p:nvSpPr>
        <p:spPr bwMode="auto">
          <a:xfrm>
            <a:off x="114300" y="19076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en-IT"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it-IT" altLang="en-IT" sz="1800" b="0" i="0" u="none" strike="noStrike" cap="none" normalizeH="0" baseline="0">
              <a:ln>
                <a:noFill/>
              </a:ln>
              <a:solidFill>
                <a:schemeClr val="tx1"/>
              </a:solidFill>
              <a:effectLst/>
              <a:latin typeface="Arial" panose="020B0604020202020204" pitchFamily="34" charset="0"/>
            </a:endParaRPr>
          </a:p>
        </p:txBody>
      </p:sp>
      <p:cxnSp>
        <p:nvCxnSpPr>
          <p:cNvPr id="12" name="Straight Connector 11">
            <a:extLst>
              <a:ext uri="{FF2B5EF4-FFF2-40B4-BE49-F238E27FC236}">
                <a16:creationId xmlns:a16="http://schemas.microsoft.com/office/drawing/2014/main" id="{D17E9940-5178-40AB-6497-94C50C0B16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DED90A-76DB-0F1A-4FED-33DFC6F98E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D0B00335-ED3C-2943-1099-1AF1BB5D1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2CC25BB-64D1-C875-B4B5-CA701A7BA5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5" descr="A logo with blue and green circles&#10;&#10;Description automatically generated">
            <a:extLst>
              <a:ext uri="{FF2B5EF4-FFF2-40B4-BE49-F238E27FC236}">
                <a16:creationId xmlns:a16="http://schemas.microsoft.com/office/drawing/2014/main" id="{395CF794-4154-FC9B-462B-95C7B6ECF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069" t="13852" r="20061" b="12785"/>
          <a:stretch>
            <a:fillRect/>
          </a:stretch>
        </p:blipFill>
        <p:spPr bwMode="auto">
          <a:xfrm>
            <a:off x="5182526" y="6127992"/>
            <a:ext cx="714084" cy="5715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Logo del Dipartimento di Scienze politiche dell'Università di Pisa">
            <a:extLst>
              <a:ext uri="{FF2B5EF4-FFF2-40B4-BE49-F238E27FC236}">
                <a16:creationId xmlns:a16="http://schemas.microsoft.com/office/drawing/2014/main" id="{39C3D2FC-99EB-BDC5-3002-CD4B26BE372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48674" y="6209815"/>
            <a:ext cx="12319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 descr="A blue and white logo&#10;&#10;Description automatically generated">
            <a:extLst>
              <a:ext uri="{FF2B5EF4-FFF2-40B4-BE49-F238E27FC236}">
                <a16:creationId xmlns:a16="http://schemas.microsoft.com/office/drawing/2014/main" id="{2327BBD0-34C9-F93E-A6FB-DC6B0DF172D8}"/>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048111" y="6126133"/>
            <a:ext cx="4572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Blue text on a black background&#10;&#10;Description automatically generated">
            <a:extLst>
              <a:ext uri="{FF2B5EF4-FFF2-40B4-BE49-F238E27FC236}">
                <a16:creationId xmlns:a16="http://schemas.microsoft.com/office/drawing/2014/main" id="{84FC4B7C-21CC-8BED-64F4-B80A3D8EF7A5}"/>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0096500" y="6220888"/>
            <a:ext cx="12954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B4F9A1C7-EFD9-9C76-1DBA-0E32E12420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flipH="1" flipV="1">
            <a:off x="648882" y="6142780"/>
            <a:ext cx="497840" cy="521199"/>
          </a:xfrm>
          <a:prstGeom prst="rect">
            <a:avLst/>
          </a:prstGeom>
        </p:spPr>
      </p:pic>
      <p:sp>
        <p:nvSpPr>
          <p:cNvPr id="31" name="Rectangle 7">
            <a:extLst>
              <a:ext uri="{FF2B5EF4-FFF2-40B4-BE49-F238E27FC236}">
                <a16:creationId xmlns:a16="http://schemas.microsoft.com/office/drawing/2014/main" id="{8E2DDB39-D271-75E9-6B37-FA5E56BC20EE}"/>
              </a:ext>
            </a:extLst>
          </p:cNvPr>
          <p:cNvSpPr>
            <a:spLocks noChangeArrowheads="1"/>
          </p:cNvSpPr>
          <p:nvPr/>
        </p:nvSpPr>
        <p:spPr bwMode="auto">
          <a:xfrm>
            <a:off x="0" y="1028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en-IT"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it-IT" altLang="en-IT" sz="1800" b="0" i="0" u="none" strike="noStrike" cap="none" normalizeH="0" baseline="0">
              <a:ln>
                <a:noFill/>
              </a:ln>
              <a:solidFill>
                <a:schemeClr val="tx1"/>
              </a:solidFill>
              <a:effectLst/>
              <a:latin typeface="Arial" panose="020B0604020202020204" pitchFamily="34" charset="0"/>
            </a:endParaRPr>
          </a:p>
        </p:txBody>
      </p:sp>
      <p:sp>
        <p:nvSpPr>
          <p:cNvPr id="32" name="Rectangle 8">
            <a:extLst>
              <a:ext uri="{FF2B5EF4-FFF2-40B4-BE49-F238E27FC236}">
                <a16:creationId xmlns:a16="http://schemas.microsoft.com/office/drawing/2014/main" id="{ED1BD7CD-D7B5-6A54-9216-57445256C5B5}"/>
              </a:ext>
            </a:extLst>
          </p:cNvPr>
          <p:cNvSpPr>
            <a:spLocks noChangeArrowheads="1"/>
          </p:cNvSpPr>
          <p:nvPr/>
        </p:nvSpPr>
        <p:spPr bwMode="auto">
          <a:xfrm>
            <a:off x="0" y="142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en-IT"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it-IT" altLang="en-IT" sz="1800" b="0" i="0" u="none" strike="noStrike" cap="none" normalizeH="0" baseline="0">
              <a:ln>
                <a:noFill/>
              </a:ln>
              <a:solidFill>
                <a:schemeClr val="tx1"/>
              </a:solidFill>
              <a:effectLst/>
              <a:latin typeface="Arial" panose="020B0604020202020204" pitchFamily="34" charset="0"/>
            </a:endParaRPr>
          </a:p>
        </p:txBody>
      </p:sp>
      <p:pic>
        <p:nvPicPr>
          <p:cNvPr id="38" name="Picture 37" descr="A graph of evolution&#10;&#10;AI-generated content may be incorrect.">
            <a:extLst>
              <a:ext uri="{FF2B5EF4-FFF2-40B4-BE49-F238E27FC236}">
                <a16:creationId xmlns:a16="http://schemas.microsoft.com/office/drawing/2014/main" id="{969CA87C-154A-757F-2E5A-86803C19D8E3}"/>
              </a:ext>
            </a:extLst>
          </p:cNvPr>
          <p:cNvPicPr>
            <a:picLocks noChangeAspect="1"/>
          </p:cNvPicPr>
          <p:nvPr/>
        </p:nvPicPr>
        <p:blipFill>
          <a:blip r:embed="rId10"/>
          <a:stretch>
            <a:fillRect/>
          </a:stretch>
        </p:blipFill>
        <p:spPr>
          <a:xfrm>
            <a:off x="282003" y="1143648"/>
            <a:ext cx="11627994" cy="4499848"/>
          </a:xfrm>
          <a:prstGeom prst="rect">
            <a:avLst/>
          </a:prstGeom>
        </p:spPr>
      </p:pic>
      <p:sp>
        <p:nvSpPr>
          <p:cNvPr id="41" name="TextBox 40">
            <a:extLst>
              <a:ext uri="{FF2B5EF4-FFF2-40B4-BE49-F238E27FC236}">
                <a16:creationId xmlns:a16="http://schemas.microsoft.com/office/drawing/2014/main" id="{A86BEA04-1E2C-F92D-882F-1B7C6874C5FB}"/>
              </a:ext>
            </a:extLst>
          </p:cNvPr>
          <p:cNvSpPr txBox="1"/>
          <p:nvPr/>
        </p:nvSpPr>
        <p:spPr>
          <a:xfrm>
            <a:off x="10096501" y="5651820"/>
            <a:ext cx="1610818" cy="307777"/>
          </a:xfrm>
          <a:prstGeom prst="rect">
            <a:avLst/>
          </a:prstGeom>
          <a:noFill/>
        </p:spPr>
        <p:txBody>
          <a:bodyPr wrap="square" rtlCol="0">
            <a:spAutoFit/>
          </a:bodyPr>
          <a:lstStyle/>
          <a:p>
            <a:r>
              <a:rPr lang="en-GB" sz="1400" dirty="0"/>
              <a:t>P</a:t>
            </a:r>
            <a:r>
              <a:rPr lang="en-IT" sz="1400" dirty="0"/>
              <a:t>icture from </a:t>
            </a:r>
            <a:r>
              <a:rPr lang="en-IT" sz="1400" dirty="0">
                <a:hlinkClick r:id="rId11">
                  <a:extLst>
                    <a:ext uri="{A12FA001-AC4F-418D-AE19-62706E023703}">
                      <ahyp:hlinkClr xmlns:ahyp="http://schemas.microsoft.com/office/drawing/2018/hyperlinkcolor" val="tx"/>
                    </a:ext>
                  </a:extLst>
                </a:hlinkClick>
              </a:rPr>
              <a:t>ESA</a:t>
            </a:r>
            <a:endParaRPr lang="en-IT" sz="1400" dirty="0"/>
          </a:p>
        </p:txBody>
      </p:sp>
    </p:spTree>
    <p:extLst>
      <p:ext uri="{BB962C8B-B14F-4D97-AF65-F5344CB8AC3E}">
        <p14:creationId xmlns:p14="http://schemas.microsoft.com/office/powerpoint/2010/main" val="145997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9BBDA6-F5E6-EEA7-3819-A26196B23F7B}"/>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
            <a:extLst>
              <a:ext uri="{FF2B5EF4-FFF2-40B4-BE49-F238E27FC236}">
                <a16:creationId xmlns:a16="http://schemas.microsoft.com/office/drawing/2014/main" id="{7D3DF08D-8EDA-0FB3-59D9-B692F2ADD1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BD651E-56AC-D14F-7132-EB8BAA1B6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648882" y="6142780"/>
            <a:ext cx="497840" cy="521199"/>
          </a:xfrm>
          <a:prstGeom prst="rect">
            <a:avLst/>
          </a:prstGeom>
        </p:spPr>
      </p:pic>
      <p:pic>
        <p:nvPicPr>
          <p:cNvPr id="5" name="Picture 2" descr="Logo del Dipartimento di Scienze politiche dell'Università di Pisa">
            <a:extLst>
              <a:ext uri="{FF2B5EF4-FFF2-40B4-BE49-F238E27FC236}">
                <a16:creationId xmlns:a16="http://schemas.microsoft.com/office/drawing/2014/main" id="{23EAD50A-E5EB-B10C-5921-9618116FAEA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48674" y="6209815"/>
            <a:ext cx="12319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A logo with blue and green circles&#10;&#10;Description automatically generated">
            <a:extLst>
              <a:ext uri="{FF2B5EF4-FFF2-40B4-BE49-F238E27FC236}">
                <a16:creationId xmlns:a16="http://schemas.microsoft.com/office/drawing/2014/main" id="{ED5F79EF-2028-5824-2C12-03B5E5246A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069" t="13852" r="20061" b="12785"/>
          <a:stretch>
            <a:fillRect/>
          </a:stretch>
        </p:blipFill>
        <p:spPr bwMode="auto">
          <a:xfrm>
            <a:off x="5182526" y="6127992"/>
            <a:ext cx="714084" cy="571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A blue and white logo&#10;&#10;Description automatically generated">
            <a:extLst>
              <a:ext uri="{FF2B5EF4-FFF2-40B4-BE49-F238E27FC236}">
                <a16:creationId xmlns:a16="http://schemas.microsoft.com/office/drawing/2014/main" id="{7AE0FE3F-B4BC-1A43-6E35-9A994B02322D}"/>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048111" y="6126133"/>
            <a:ext cx="4572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Blue text on a black background&#10;&#10;Description automatically generated">
            <a:extLst>
              <a:ext uri="{FF2B5EF4-FFF2-40B4-BE49-F238E27FC236}">
                <a16:creationId xmlns:a16="http://schemas.microsoft.com/office/drawing/2014/main" id="{DEC23484-B3EC-EA3D-F6BA-26CB1D2743DA}"/>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096500" y="6220888"/>
            <a:ext cx="1295400" cy="3937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5">
            <a:extLst>
              <a:ext uri="{FF2B5EF4-FFF2-40B4-BE49-F238E27FC236}">
                <a16:creationId xmlns:a16="http://schemas.microsoft.com/office/drawing/2014/main" id="{933C3FCF-7FFC-3757-80BE-F088ED80D2E4}"/>
              </a:ext>
            </a:extLst>
          </p:cNvPr>
          <p:cNvSpPr txBox="1">
            <a:spLocks/>
          </p:cNvSpPr>
          <p:nvPr/>
        </p:nvSpPr>
        <p:spPr>
          <a:xfrm>
            <a:off x="704088" y="902669"/>
            <a:ext cx="5105041" cy="74337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US" sz="3600" b="1">
                <a:solidFill>
                  <a:srgbClr val="002060"/>
                </a:solidFill>
              </a:rPr>
              <a:t>What is space LAW?</a:t>
            </a:r>
            <a:endParaRPr lang="en-US" sz="3600" b="1" dirty="0">
              <a:solidFill>
                <a:srgbClr val="002060"/>
              </a:solidFill>
            </a:endParaRPr>
          </a:p>
        </p:txBody>
      </p:sp>
      <p:sp>
        <p:nvSpPr>
          <p:cNvPr id="12" name="TextBox 11">
            <a:extLst>
              <a:ext uri="{FF2B5EF4-FFF2-40B4-BE49-F238E27FC236}">
                <a16:creationId xmlns:a16="http://schemas.microsoft.com/office/drawing/2014/main" id="{26413BCB-CFDF-597B-C548-22AF0CEFF624}"/>
              </a:ext>
            </a:extLst>
          </p:cNvPr>
          <p:cNvSpPr txBox="1"/>
          <p:nvPr/>
        </p:nvSpPr>
        <p:spPr>
          <a:xfrm>
            <a:off x="646872" y="1795210"/>
            <a:ext cx="10745028" cy="787588"/>
          </a:xfrm>
          <a:prstGeom prst="rect">
            <a:avLst/>
          </a:prstGeom>
          <a:noFill/>
        </p:spPr>
        <p:txBody>
          <a:bodyPr wrap="square">
            <a:spAutoFit/>
          </a:bodyPr>
          <a:lstStyle/>
          <a:p>
            <a:pPr algn="just">
              <a:lnSpc>
                <a:spcPct val="150000"/>
              </a:lnSpc>
              <a:spcAft>
                <a:spcPts val="600"/>
              </a:spcAft>
            </a:pPr>
            <a:r>
              <a:rPr lang="en-GB" sz="1600" i="0" u="none" strike="noStrike" dirty="0">
                <a:solidFill>
                  <a:srgbClr val="000000"/>
                </a:solidFill>
                <a:effectLst/>
                <a:latin typeface="+mj-lt"/>
              </a:rPr>
              <a:t>A branch of international law governing activities in outer space. Its cornerstone is the collection of </a:t>
            </a:r>
            <a:r>
              <a:rPr lang="en-GB" sz="1600" b="1" i="0" u="none" strike="noStrike" dirty="0">
                <a:solidFill>
                  <a:srgbClr val="000000"/>
                </a:solidFill>
                <a:effectLst/>
                <a:latin typeface="+mj-lt"/>
              </a:rPr>
              <a:t>five major international treaties</a:t>
            </a:r>
            <a:r>
              <a:rPr lang="en-GB" sz="1600" i="0" u="none" strike="noStrike" dirty="0">
                <a:solidFill>
                  <a:srgbClr val="000000"/>
                </a:solidFill>
                <a:effectLst/>
                <a:latin typeface="+mj-lt"/>
              </a:rPr>
              <a:t>:</a:t>
            </a:r>
          </a:p>
        </p:txBody>
      </p:sp>
      <p:sp>
        <p:nvSpPr>
          <p:cNvPr id="14" name="TextBox 13">
            <a:extLst>
              <a:ext uri="{FF2B5EF4-FFF2-40B4-BE49-F238E27FC236}">
                <a16:creationId xmlns:a16="http://schemas.microsoft.com/office/drawing/2014/main" id="{5A28B578-21B0-575F-C556-80B136ADF32A}"/>
              </a:ext>
            </a:extLst>
          </p:cNvPr>
          <p:cNvSpPr txBox="1"/>
          <p:nvPr/>
        </p:nvSpPr>
        <p:spPr>
          <a:xfrm>
            <a:off x="525073" y="2731968"/>
            <a:ext cx="11141854" cy="2854145"/>
          </a:xfrm>
          <a:prstGeom prst="rect">
            <a:avLst/>
          </a:prstGeom>
        </p:spPr>
        <p:txBody>
          <a:bodyPr vert="horz" lIns="91440" tIns="45720" rIns="91440" bIns="45720" rtlCol="0" anchor="t">
            <a:noAutofit/>
          </a:bodyPr>
          <a:lstStyle/>
          <a:p>
            <a:pPr marL="285750" indent="-285750">
              <a:spcBef>
                <a:spcPts val="1000"/>
              </a:spcBef>
              <a:buFont typeface="Arial" panose="020B0604020202020204" pitchFamily="34" charset="0"/>
              <a:buChar char="•"/>
            </a:pPr>
            <a:r>
              <a:rPr lang="en-US" sz="1600" b="0" i="0" u="none" strike="noStrike" dirty="0">
                <a:effectLst/>
                <a:latin typeface="+mj-lt"/>
              </a:rPr>
              <a:t>The Treaty on Principles Governing the Activities of States in the Exploration and Use of Outer Space, including the Moon and Other Celestial Bodies (Outer Space Treaty, 1967)</a:t>
            </a:r>
          </a:p>
          <a:p>
            <a:pPr marL="285750" indent="-285750">
              <a:spcBef>
                <a:spcPts val="1000"/>
              </a:spcBef>
              <a:buFont typeface="Arial" panose="020B0604020202020204" pitchFamily="34" charset="0"/>
              <a:buChar char="•"/>
            </a:pPr>
            <a:r>
              <a:rPr lang="en-US" sz="1600" b="0" i="0" u="none" strike="noStrike" dirty="0">
                <a:effectLst/>
                <a:latin typeface="+mj-lt"/>
              </a:rPr>
              <a:t>The Agreement on the Rescue of Astronauts, the Return of Astronauts and the Return of Objects Launched into Outer Space (Rescue Agreement, 1968)</a:t>
            </a:r>
          </a:p>
          <a:p>
            <a:pPr marL="285750" indent="-285750">
              <a:spcBef>
                <a:spcPts val="1000"/>
              </a:spcBef>
              <a:buFont typeface="Arial" panose="020B0604020202020204" pitchFamily="34" charset="0"/>
              <a:buChar char="•"/>
            </a:pPr>
            <a:r>
              <a:rPr lang="en-US" sz="1600" b="0" i="0" u="none" strike="noStrike" dirty="0">
                <a:effectLst/>
                <a:latin typeface="+mj-lt"/>
              </a:rPr>
              <a:t>The Convention on International Liability for Damage Caused by Space Objects (Liability Convention, 1972)</a:t>
            </a:r>
          </a:p>
          <a:p>
            <a:pPr marL="285750" indent="-285750">
              <a:spcBef>
                <a:spcPts val="1000"/>
              </a:spcBef>
              <a:buFont typeface="Arial" panose="020B0604020202020204" pitchFamily="34" charset="0"/>
              <a:buChar char="•"/>
            </a:pPr>
            <a:r>
              <a:rPr lang="en-US" sz="1600" b="0" i="0" u="none" strike="noStrike" dirty="0">
                <a:effectLst/>
                <a:latin typeface="+mj-lt"/>
              </a:rPr>
              <a:t>The Convention on Registration of Objects Launched into Outer Space (Registration Convention, 1975)</a:t>
            </a:r>
          </a:p>
          <a:p>
            <a:pPr marL="285750" indent="-285750">
              <a:spcBef>
                <a:spcPts val="1000"/>
              </a:spcBef>
              <a:buFont typeface="Arial" panose="020B0604020202020204" pitchFamily="34" charset="0"/>
              <a:buChar char="•"/>
            </a:pPr>
            <a:r>
              <a:rPr lang="en-US" sz="1600" b="0" i="0" u="none" strike="noStrike" dirty="0">
                <a:effectLst/>
                <a:latin typeface="+mj-lt"/>
              </a:rPr>
              <a:t>The Agreement Governing the Activities of States on the Moon and Other Celestial Bodies (Moon Agreement, 1979)</a:t>
            </a:r>
          </a:p>
        </p:txBody>
      </p:sp>
    </p:spTree>
    <p:extLst>
      <p:ext uri="{BB962C8B-B14F-4D97-AF65-F5344CB8AC3E}">
        <p14:creationId xmlns:p14="http://schemas.microsoft.com/office/powerpoint/2010/main" val="184798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15776D-0C98-01CE-A7D4-88C02A474016}"/>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2AFCA6-32B2-D11E-DD17-C8B0B284B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FD170A9-CBF9-9E24-C886-3335B8E0ABD8}"/>
              </a:ext>
            </a:extLst>
          </p:cNvPr>
          <p:cNvSpPr>
            <a:spLocks noGrp="1"/>
          </p:cNvSpPr>
          <p:nvPr>
            <p:ph type="title"/>
          </p:nvPr>
        </p:nvSpPr>
        <p:spPr>
          <a:xfrm>
            <a:off x="704088" y="914400"/>
            <a:ext cx="9621598" cy="530354"/>
          </a:xfrm>
        </p:spPr>
        <p:txBody>
          <a:bodyPr vert="horz" lIns="91440" tIns="45720" rIns="91440" bIns="45720" rtlCol="0" anchor="t">
            <a:noAutofit/>
          </a:bodyPr>
          <a:lstStyle/>
          <a:p>
            <a:pPr>
              <a:lnSpc>
                <a:spcPct val="90000"/>
              </a:lnSpc>
            </a:pPr>
            <a:r>
              <a:rPr lang="en-US" sz="3600" b="1" i="0" u="none" strike="noStrike" dirty="0">
                <a:solidFill>
                  <a:srgbClr val="002060"/>
                </a:solidFill>
                <a:effectLst/>
              </a:rPr>
              <a:t>What is the legal status of outer space?</a:t>
            </a:r>
            <a:endParaRPr lang="en-US" sz="3600" b="1" dirty="0">
              <a:solidFill>
                <a:srgbClr val="002060"/>
              </a:solidFill>
            </a:endParaRPr>
          </a:p>
        </p:txBody>
      </p:sp>
      <p:sp>
        <p:nvSpPr>
          <p:cNvPr id="3" name="TextBox 2">
            <a:extLst>
              <a:ext uri="{FF2B5EF4-FFF2-40B4-BE49-F238E27FC236}">
                <a16:creationId xmlns:a16="http://schemas.microsoft.com/office/drawing/2014/main" id="{7747C9AC-EBDC-3ED3-B860-6789276F4CB0}"/>
              </a:ext>
            </a:extLst>
          </p:cNvPr>
          <p:cNvSpPr txBox="1"/>
          <p:nvPr/>
        </p:nvSpPr>
        <p:spPr>
          <a:xfrm>
            <a:off x="1234186" y="2037693"/>
            <a:ext cx="9351264" cy="3905907"/>
          </a:xfrm>
          <a:prstGeom prst="rect">
            <a:avLst/>
          </a:prstGeom>
        </p:spPr>
        <p:txBody>
          <a:bodyPr vert="horz" lIns="91440" tIns="45720" rIns="91440" bIns="45720" rtlCol="0">
            <a:noAutofit/>
          </a:bodyPr>
          <a:lstStyle/>
          <a:p>
            <a:pPr algn="just">
              <a:lnSpc>
                <a:spcPct val="150000"/>
              </a:lnSpc>
            </a:pPr>
            <a:r>
              <a:rPr lang="en-US" sz="1600" b="0" i="0" u="none" strike="noStrike" dirty="0">
                <a:effectLst/>
                <a:latin typeface="+mj-lt"/>
              </a:rPr>
              <a:t>The legal status of outer space is characterized as an international space existing beyond national jurisdictions and governed by international law. The Outer Space Treaty establishes that outer space is </a:t>
            </a:r>
            <a:r>
              <a:rPr lang="en-US" sz="1600" b="1" i="0" u="none" strike="noStrike" dirty="0">
                <a:effectLst/>
                <a:latin typeface="+mj-lt"/>
              </a:rPr>
              <a:t>res communis omnium</a:t>
            </a:r>
            <a:r>
              <a:rPr lang="en-US" sz="1600" b="0" i="0" u="none" strike="noStrike" dirty="0">
                <a:effectLst/>
                <a:latin typeface="+mj-lt"/>
              </a:rPr>
              <a:t> which means it cannot be subject to national appropriation or claims of sovereignty. </a:t>
            </a:r>
          </a:p>
          <a:p>
            <a:pPr algn="just">
              <a:lnSpc>
                <a:spcPct val="150000"/>
              </a:lnSpc>
            </a:pPr>
            <a:endParaRPr lang="en-US" sz="1600" b="0" i="0" u="none" strike="noStrike" dirty="0">
              <a:effectLst/>
              <a:latin typeface="+mj-lt"/>
            </a:endParaRPr>
          </a:p>
          <a:p>
            <a:pPr algn="just">
              <a:lnSpc>
                <a:spcPct val="150000"/>
              </a:lnSpc>
            </a:pPr>
            <a:r>
              <a:rPr lang="en-US" sz="1600" dirty="0">
                <a:effectLst/>
                <a:latin typeface="+mj-lt"/>
              </a:rPr>
              <a:t>As an international space, outer space is free for exploration and use by all states on the basis of equality and without discrimination. Article I of the </a:t>
            </a:r>
            <a:r>
              <a:rPr lang="en-US" sz="1600" dirty="0">
                <a:latin typeface="+mj-lt"/>
              </a:rPr>
              <a:t>OST</a:t>
            </a:r>
            <a:r>
              <a:rPr lang="en-US" sz="1600" dirty="0">
                <a:effectLst/>
                <a:latin typeface="+mj-lt"/>
              </a:rPr>
              <a:t> declares that this exploration and use shall be carried out for the benefit and interests of all countries, regardless of their economic or scientific development. However, this freedom comes with restrictions and obligations - states must conduct their activities in accordance with international law, including the UN Charter, and maintain international peace and security.</a:t>
            </a:r>
          </a:p>
        </p:txBody>
      </p:sp>
      <p:cxnSp>
        <p:nvCxnSpPr>
          <p:cNvPr id="15" name="Straight Connector 1">
            <a:extLst>
              <a:ext uri="{FF2B5EF4-FFF2-40B4-BE49-F238E27FC236}">
                <a16:creationId xmlns:a16="http://schemas.microsoft.com/office/drawing/2014/main" id="{784E3FDD-62A2-12E1-A728-CFB543574E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D834195-69E0-C122-1318-A935AFEE3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648882" y="6142780"/>
            <a:ext cx="497840" cy="521199"/>
          </a:xfrm>
          <a:prstGeom prst="rect">
            <a:avLst/>
          </a:prstGeom>
        </p:spPr>
      </p:pic>
      <p:pic>
        <p:nvPicPr>
          <p:cNvPr id="5" name="Picture 2" descr="Logo del Dipartimento di Scienze politiche dell'Università di Pisa">
            <a:extLst>
              <a:ext uri="{FF2B5EF4-FFF2-40B4-BE49-F238E27FC236}">
                <a16:creationId xmlns:a16="http://schemas.microsoft.com/office/drawing/2014/main" id="{9D676EA7-BC7A-8808-088E-1A4F2C66350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48674" y="6209815"/>
            <a:ext cx="12319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A logo with blue and green circles&#10;&#10;Description automatically generated">
            <a:extLst>
              <a:ext uri="{FF2B5EF4-FFF2-40B4-BE49-F238E27FC236}">
                <a16:creationId xmlns:a16="http://schemas.microsoft.com/office/drawing/2014/main" id="{10CB4C12-059C-69E9-B9CB-E7CF891282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069" t="13852" r="20061" b="12785"/>
          <a:stretch>
            <a:fillRect/>
          </a:stretch>
        </p:blipFill>
        <p:spPr bwMode="auto">
          <a:xfrm>
            <a:off x="5182526" y="6127992"/>
            <a:ext cx="714084" cy="571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A blue and white logo&#10;&#10;Description automatically generated">
            <a:extLst>
              <a:ext uri="{FF2B5EF4-FFF2-40B4-BE49-F238E27FC236}">
                <a16:creationId xmlns:a16="http://schemas.microsoft.com/office/drawing/2014/main" id="{335848A4-AD44-3A32-EE3B-238BEE78B619}"/>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048111" y="6126133"/>
            <a:ext cx="4572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Blue text on a black background&#10;&#10;Description automatically generated">
            <a:extLst>
              <a:ext uri="{FF2B5EF4-FFF2-40B4-BE49-F238E27FC236}">
                <a16:creationId xmlns:a16="http://schemas.microsoft.com/office/drawing/2014/main" id="{EED3B50B-2957-6301-D260-8E0AC657C30D}"/>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096500" y="6220888"/>
            <a:ext cx="12954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4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496557-0FEB-AFE3-F67E-7AA136091789}"/>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0AA614F-ADA8-79E7-757B-E940C1FB81EB}"/>
              </a:ext>
            </a:extLst>
          </p:cNvPr>
          <p:cNvSpPr>
            <a:spLocks noGrp="1"/>
          </p:cNvSpPr>
          <p:nvPr>
            <p:ph type="title"/>
          </p:nvPr>
        </p:nvSpPr>
        <p:spPr>
          <a:xfrm>
            <a:off x="685799" y="899024"/>
            <a:ext cx="3393831" cy="3914947"/>
          </a:xfrm>
        </p:spPr>
        <p:txBody>
          <a:bodyPr vert="horz" lIns="91440" tIns="45720" rIns="91440" bIns="45720" rtlCol="0" anchor="t">
            <a:normAutofit/>
          </a:bodyPr>
          <a:lstStyle/>
          <a:p>
            <a:pPr>
              <a:lnSpc>
                <a:spcPct val="90000"/>
              </a:lnSpc>
            </a:pPr>
            <a:r>
              <a:rPr lang="en-US" sz="3600" b="1" i="0" u="none" strike="noStrike" dirty="0">
                <a:solidFill>
                  <a:srgbClr val="002060"/>
                </a:solidFill>
                <a:effectLst/>
              </a:rPr>
              <a:t>What are the fundamental principles governing outer space?</a:t>
            </a:r>
          </a:p>
        </p:txBody>
      </p:sp>
      <p:sp>
        <p:nvSpPr>
          <p:cNvPr id="4" name="TextBox 3">
            <a:extLst>
              <a:ext uri="{FF2B5EF4-FFF2-40B4-BE49-F238E27FC236}">
                <a16:creationId xmlns:a16="http://schemas.microsoft.com/office/drawing/2014/main" id="{A57021E5-A683-90E5-C864-5310700C4D3C}"/>
              </a:ext>
            </a:extLst>
          </p:cNvPr>
          <p:cNvSpPr txBox="1"/>
          <p:nvPr/>
        </p:nvSpPr>
        <p:spPr>
          <a:xfrm>
            <a:off x="7639125" y="827719"/>
            <a:ext cx="2703583" cy="395407"/>
          </a:xfrm>
          <a:prstGeom prst="rect">
            <a:avLst/>
          </a:prstGeom>
        </p:spPr>
        <p:txBody>
          <a:bodyPr vert="horz" lIns="91440" tIns="45720" rIns="91440" bIns="45720" rtlCol="0" anchor="b">
            <a:normAutofit/>
          </a:bodyPr>
          <a:lstStyle/>
          <a:p>
            <a:pPr>
              <a:lnSpc>
                <a:spcPct val="110000"/>
              </a:lnSpc>
              <a:spcBef>
                <a:spcPts val="1000"/>
              </a:spcBef>
            </a:pPr>
            <a:r>
              <a:rPr lang="en-US" b="1" i="0" u="none" strike="noStrike" dirty="0">
                <a:solidFill>
                  <a:srgbClr val="002060"/>
                </a:solidFill>
                <a:effectLst/>
                <a:latin typeface="+mj-lt"/>
              </a:rPr>
              <a:t> NON-APPROPRIATION:</a:t>
            </a:r>
            <a:r>
              <a:rPr lang="en-US" b="0" i="0" u="none" strike="noStrike" dirty="0">
                <a:solidFill>
                  <a:srgbClr val="002060"/>
                </a:solidFill>
                <a:effectLst/>
                <a:latin typeface="+mj-lt"/>
              </a:rPr>
              <a:t> </a:t>
            </a:r>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73C9A7A-20F8-883D-E3B6-754B3DBC5A1E}"/>
              </a:ext>
            </a:extLst>
          </p:cNvPr>
          <p:cNvSpPr txBox="1"/>
          <p:nvPr/>
        </p:nvSpPr>
        <p:spPr>
          <a:xfrm>
            <a:off x="6633199" y="1496779"/>
            <a:ext cx="4478365" cy="4192751"/>
          </a:xfrm>
          <a:prstGeom prst="rect">
            <a:avLst/>
          </a:prstGeom>
          <a:noFill/>
        </p:spPr>
        <p:txBody>
          <a:bodyPr wrap="square">
            <a:spAutoFit/>
          </a:bodyPr>
          <a:lstStyle/>
          <a:p>
            <a:pPr algn="just">
              <a:lnSpc>
                <a:spcPct val="150000"/>
              </a:lnSpc>
              <a:spcAft>
                <a:spcPts val="600"/>
              </a:spcAft>
            </a:pPr>
            <a:r>
              <a:rPr lang="en-GB" sz="1600" dirty="0">
                <a:solidFill>
                  <a:srgbClr val="000000"/>
                </a:solidFill>
                <a:latin typeface="+mj-lt"/>
              </a:rPr>
              <a:t>The principle of non-appropriation (Article II of the OST) explicitly states that outer space, including the Moon and other celestial bodies, is not subject to national appropriation by any means, whether through claims of sovereignty, occupation, or any other form of unilateral control. </a:t>
            </a:r>
          </a:p>
          <a:p>
            <a:pPr algn="just">
              <a:lnSpc>
                <a:spcPct val="150000"/>
              </a:lnSpc>
              <a:spcAft>
                <a:spcPts val="600"/>
              </a:spcAft>
            </a:pPr>
            <a:r>
              <a:rPr lang="en-GB" sz="1600" dirty="0">
                <a:solidFill>
                  <a:srgbClr val="000000"/>
                </a:solidFill>
                <a:latin typeface="+mj-lt"/>
              </a:rPr>
              <a:t>The legal rationale behind this principle is to prevent territorial disputes and ensure that no state gains exclusive ownership over extraterrestrial resources or territories, fostering cooperation rather than competition that could lead to conflict.</a:t>
            </a:r>
          </a:p>
        </p:txBody>
      </p:sp>
      <p:pic>
        <p:nvPicPr>
          <p:cNvPr id="5" name="Picture 4">
            <a:extLst>
              <a:ext uri="{FF2B5EF4-FFF2-40B4-BE49-F238E27FC236}">
                <a16:creationId xmlns:a16="http://schemas.microsoft.com/office/drawing/2014/main" id="{E93165F3-C375-4A9C-0BAD-BAF11BD1D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648882" y="6142780"/>
            <a:ext cx="497840" cy="521199"/>
          </a:xfrm>
          <a:prstGeom prst="rect">
            <a:avLst/>
          </a:prstGeom>
        </p:spPr>
      </p:pic>
      <p:pic>
        <p:nvPicPr>
          <p:cNvPr id="7" name="Picture 2" descr="Logo del Dipartimento di Scienze politiche dell'Università di Pisa">
            <a:extLst>
              <a:ext uri="{FF2B5EF4-FFF2-40B4-BE49-F238E27FC236}">
                <a16:creationId xmlns:a16="http://schemas.microsoft.com/office/drawing/2014/main" id="{8BBD9983-FE51-E17C-11D8-E2C3EB7A3C6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48674" y="6209815"/>
            <a:ext cx="12319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A logo with blue and green circles&#10;&#10;Description automatically generated">
            <a:extLst>
              <a:ext uri="{FF2B5EF4-FFF2-40B4-BE49-F238E27FC236}">
                <a16:creationId xmlns:a16="http://schemas.microsoft.com/office/drawing/2014/main" id="{5EBF3078-6EB0-5FE8-5357-70E75ACCF2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069" t="13852" r="20061" b="12785"/>
          <a:stretch>
            <a:fillRect/>
          </a:stretch>
        </p:blipFill>
        <p:spPr bwMode="auto">
          <a:xfrm>
            <a:off x="5182526" y="6127992"/>
            <a:ext cx="714084" cy="571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A blue and white logo&#10;&#10;Description automatically generated">
            <a:extLst>
              <a:ext uri="{FF2B5EF4-FFF2-40B4-BE49-F238E27FC236}">
                <a16:creationId xmlns:a16="http://schemas.microsoft.com/office/drawing/2014/main" id="{3DE79933-3B9E-4F44-CAAC-994B6912985F}"/>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048111" y="6126133"/>
            <a:ext cx="4572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Blue text on a black background&#10;&#10;Description automatically generated">
            <a:extLst>
              <a:ext uri="{FF2B5EF4-FFF2-40B4-BE49-F238E27FC236}">
                <a16:creationId xmlns:a16="http://schemas.microsoft.com/office/drawing/2014/main" id="{1CF81E52-F5AB-6CD1-3088-4B1BA944CE11}"/>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096500" y="6220888"/>
            <a:ext cx="12954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48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F8C852-66A2-C0C0-140E-9095D11C162B}"/>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7863408-9208-0605-29F3-FA8CCF42F6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093AFB9-0EBC-AC13-5E6F-CEF8672EBE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7652B79F-96CE-7BAD-3D17-B172EE213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AFE8609-98F3-9894-896B-ABC06F806DD1}"/>
              </a:ext>
            </a:extLst>
          </p:cNvPr>
          <p:cNvSpPr>
            <a:spLocks noGrp="1"/>
          </p:cNvSpPr>
          <p:nvPr>
            <p:ph type="title"/>
          </p:nvPr>
        </p:nvSpPr>
        <p:spPr>
          <a:xfrm>
            <a:off x="685799" y="899024"/>
            <a:ext cx="3393831" cy="3914947"/>
          </a:xfrm>
        </p:spPr>
        <p:txBody>
          <a:bodyPr vert="horz" lIns="91440" tIns="45720" rIns="91440" bIns="45720" rtlCol="0" anchor="t">
            <a:normAutofit/>
          </a:bodyPr>
          <a:lstStyle/>
          <a:p>
            <a:pPr>
              <a:lnSpc>
                <a:spcPct val="90000"/>
              </a:lnSpc>
            </a:pPr>
            <a:r>
              <a:rPr lang="en-US" sz="3600" b="1" i="0" u="none" strike="noStrike" dirty="0">
                <a:solidFill>
                  <a:srgbClr val="002060"/>
                </a:solidFill>
                <a:effectLst/>
              </a:rPr>
              <a:t>What are the fundamental principles governing outer space?</a:t>
            </a:r>
          </a:p>
        </p:txBody>
      </p:sp>
      <p:cxnSp>
        <p:nvCxnSpPr>
          <p:cNvPr id="17" name="Straight Connector 16">
            <a:extLst>
              <a:ext uri="{FF2B5EF4-FFF2-40B4-BE49-F238E27FC236}">
                <a16:creationId xmlns:a16="http://schemas.microsoft.com/office/drawing/2014/main" id="{B86208EB-8B24-51C7-5811-7D360591B3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1F839D9-0DF2-AD18-F85C-EE038377EEA3}"/>
              </a:ext>
            </a:extLst>
          </p:cNvPr>
          <p:cNvSpPr txBox="1"/>
          <p:nvPr/>
        </p:nvSpPr>
        <p:spPr>
          <a:xfrm>
            <a:off x="6590371" y="1418856"/>
            <a:ext cx="4478365" cy="4558620"/>
          </a:xfrm>
          <a:prstGeom prst="rect">
            <a:avLst/>
          </a:prstGeom>
          <a:noFill/>
        </p:spPr>
        <p:txBody>
          <a:bodyPr wrap="square">
            <a:spAutoFit/>
          </a:bodyPr>
          <a:lstStyle/>
          <a:p>
            <a:pPr algn="just">
              <a:lnSpc>
                <a:spcPct val="150000"/>
              </a:lnSpc>
              <a:spcAft>
                <a:spcPts val="600"/>
              </a:spcAft>
            </a:pPr>
            <a:r>
              <a:rPr lang="en-GB" sz="1600" b="0" i="0" u="none" strike="noStrike" dirty="0">
                <a:solidFill>
                  <a:srgbClr val="000000"/>
                </a:solidFill>
                <a:effectLst/>
                <a:latin typeface="+mj-lt"/>
              </a:rPr>
              <a:t>The principle of </a:t>
            </a:r>
            <a:r>
              <a:rPr lang="en-GB" sz="1600" b="0" u="none" strike="noStrike" dirty="0">
                <a:solidFill>
                  <a:srgbClr val="000000"/>
                </a:solidFill>
                <a:effectLst/>
                <a:latin typeface="+mj-lt"/>
              </a:rPr>
              <a:t>peaceful use </a:t>
            </a:r>
            <a:r>
              <a:rPr lang="en-GB" sz="1600" b="0" i="0" u="none" strike="noStrike" dirty="0">
                <a:solidFill>
                  <a:srgbClr val="000000"/>
                </a:solidFill>
                <a:effectLst/>
                <a:latin typeface="+mj-lt"/>
              </a:rPr>
              <a:t>is embedded in Article IV of the OST, which prohibits the placement of nuclear weapons or any other weapons of mass destruction in orbit, on the Moon, or on any other celestial body. It also restricts the use of the Moon and other celestial bodies exclusively to peaceful purposes.  </a:t>
            </a:r>
          </a:p>
          <a:p>
            <a:pPr algn="just">
              <a:lnSpc>
                <a:spcPct val="150000"/>
              </a:lnSpc>
              <a:spcAft>
                <a:spcPts val="600"/>
              </a:spcAft>
            </a:pPr>
            <a:r>
              <a:rPr lang="en-GB" sz="1600" b="0" i="0" u="none" strike="noStrike" dirty="0">
                <a:solidFill>
                  <a:srgbClr val="000000"/>
                </a:solidFill>
                <a:effectLst/>
                <a:latin typeface="+mj-lt"/>
              </a:rPr>
              <a:t>While peaceful is generally understood as "non-aggressive," it does not necessarily mean "non-military," since military technology can still be used for scientific research and other permitted activities in space. </a:t>
            </a:r>
            <a:endParaRPr lang="en-US" sz="1600" b="0" i="0" u="none" strike="noStrike" dirty="0">
              <a:effectLst/>
              <a:latin typeface="+mj-lt"/>
            </a:endParaRPr>
          </a:p>
        </p:txBody>
      </p:sp>
      <p:sp>
        <p:nvSpPr>
          <p:cNvPr id="7" name="TextBox 6">
            <a:extLst>
              <a:ext uri="{FF2B5EF4-FFF2-40B4-BE49-F238E27FC236}">
                <a16:creationId xmlns:a16="http://schemas.microsoft.com/office/drawing/2014/main" id="{91ED5718-5E15-EF72-5EA6-B7B7515DFAEC}"/>
              </a:ext>
            </a:extLst>
          </p:cNvPr>
          <p:cNvSpPr txBox="1"/>
          <p:nvPr/>
        </p:nvSpPr>
        <p:spPr>
          <a:xfrm>
            <a:off x="7594256" y="845549"/>
            <a:ext cx="1759810" cy="383261"/>
          </a:xfrm>
          <a:prstGeom prst="rect">
            <a:avLst/>
          </a:prstGeom>
        </p:spPr>
        <p:txBody>
          <a:bodyPr vert="horz" lIns="91440" tIns="45720" rIns="91440" bIns="45720" rtlCol="0" anchor="b">
            <a:normAutofit/>
          </a:bodyPr>
          <a:lstStyle/>
          <a:p>
            <a:pPr>
              <a:lnSpc>
                <a:spcPct val="110000"/>
              </a:lnSpc>
              <a:spcBef>
                <a:spcPts val="1000"/>
              </a:spcBef>
              <a:spcAft>
                <a:spcPts val="600"/>
              </a:spcAft>
            </a:pPr>
            <a:r>
              <a:rPr lang="en-US" b="1" i="0" u="none" strike="noStrike" dirty="0">
                <a:solidFill>
                  <a:srgbClr val="002060"/>
                </a:solidFill>
                <a:effectLst/>
                <a:latin typeface="+mj-lt"/>
              </a:rPr>
              <a:t>PEACEFUL USE:</a:t>
            </a:r>
            <a:r>
              <a:rPr lang="en-US" b="0" i="0" u="none" strike="noStrike" dirty="0">
                <a:solidFill>
                  <a:srgbClr val="002060"/>
                </a:solidFill>
                <a:effectLst/>
                <a:latin typeface="+mj-lt"/>
              </a:rPr>
              <a:t> </a:t>
            </a:r>
            <a:endParaRPr lang="en-US" dirty="0">
              <a:solidFill>
                <a:srgbClr val="002060"/>
              </a:solidFill>
              <a:latin typeface="+mj-lt"/>
            </a:endParaRPr>
          </a:p>
        </p:txBody>
      </p:sp>
      <p:pic>
        <p:nvPicPr>
          <p:cNvPr id="2" name="Picture 1">
            <a:extLst>
              <a:ext uri="{FF2B5EF4-FFF2-40B4-BE49-F238E27FC236}">
                <a16:creationId xmlns:a16="http://schemas.microsoft.com/office/drawing/2014/main" id="{75062206-9D62-AA0F-4F51-E69E20764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648882" y="6142780"/>
            <a:ext cx="497840" cy="521199"/>
          </a:xfrm>
          <a:prstGeom prst="rect">
            <a:avLst/>
          </a:prstGeom>
        </p:spPr>
      </p:pic>
      <p:pic>
        <p:nvPicPr>
          <p:cNvPr id="4" name="Picture 2" descr="Logo del Dipartimento di Scienze politiche dell'Università di Pisa">
            <a:extLst>
              <a:ext uri="{FF2B5EF4-FFF2-40B4-BE49-F238E27FC236}">
                <a16:creationId xmlns:a16="http://schemas.microsoft.com/office/drawing/2014/main" id="{B3E58033-71A6-2233-EAAE-7B1C9AD50B3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48674" y="6209815"/>
            <a:ext cx="12319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A logo with blue and green circles&#10;&#10;Description automatically generated">
            <a:extLst>
              <a:ext uri="{FF2B5EF4-FFF2-40B4-BE49-F238E27FC236}">
                <a16:creationId xmlns:a16="http://schemas.microsoft.com/office/drawing/2014/main" id="{C278A014-B040-092F-AA7A-C2771765AC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069" t="13852" r="20061" b="12785"/>
          <a:stretch>
            <a:fillRect/>
          </a:stretch>
        </p:blipFill>
        <p:spPr bwMode="auto">
          <a:xfrm>
            <a:off x="5182526" y="6127992"/>
            <a:ext cx="714084" cy="571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A blue and white logo&#10;&#10;Description automatically generated">
            <a:extLst>
              <a:ext uri="{FF2B5EF4-FFF2-40B4-BE49-F238E27FC236}">
                <a16:creationId xmlns:a16="http://schemas.microsoft.com/office/drawing/2014/main" id="{549FC592-CAB0-B7A4-A214-5078B453AABF}"/>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048111" y="6126133"/>
            <a:ext cx="4572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Blue text on a black background&#10;&#10;Description automatically generated">
            <a:extLst>
              <a:ext uri="{FF2B5EF4-FFF2-40B4-BE49-F238E27FC236}">
                <a16:creationId xmlns:a16="http://schemas.microsoft.com/office/drawing/2014/main" id="{82EF25DF-E12C-AC3C-E19B-2812FD289F93}"/>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096500" y="6220888"/>
            <a:ext cx="12954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364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1F9991-41CD-7020-2462-B1489D60E679}"/>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12288D9-728D-E7D2-F1FC-7824E67884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AA499DA-AB78-B57E-0E2E-7F1CC4C388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AB340E7E-D19F-FB1D-882D-25BF99C6C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555ABA1-630E-F981-596A-5F6B1D30F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B2905E0-595E-F738-FF89-FE38FA7CEC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648882" y="6142780"/>
            <a:ext cx="497840" cy="521199"/>
          </a:xfrm>
          <a:prstGeom prst="rect">
            <a:avLst/>
          </a:prstGeom>
        </p:spPr>
      </p:pic>
      <p:pic>
        <p:nvPicPr>
          <p:cNvPr id="4" name="Picture 2" descr="Logo del Dipartimento di Scienze politiche dell'Università di Pisa">
            <a:extLst>
              <a:ext uri="{FF2B5EF4-FFF2-40B4-BE49-F238E27FC236}">
                <a16:creationId xmlns:a16="http://schemas.microsoft.com/office/drawing/2014/main" id="{1D55FC4E-9C8A-FF35-34DA-71E9F730A92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48674" y="6209815"/>
            <a:ext cx="12319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A logo with blue and green circles&#10;&#10;Description automatically generated">
            <a:extLst>
              <a:ext uri="{FF2B5EF4-FFF2-40B4-BE49-F238E27FC236}">
                <a16:creationId xmlns:a16="http://schemas.microsoft.com/office/drawing/2014/main" id="{7FEF6431-1D7D-4863-85FE-D3CE88E68E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069" t="13852" r="20061" b="12785"/>
          <a:stretch>
            <a:fillRect/>
          </a:stretch>
        </p:blipFill>
        <p:spPr bwMode="auto">
          <a:xfrm>
            <a:off x="5182526" y="6127992"/>
            <a:ext cx="714084" cy="571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A blue and white logo&#10;&#10;Description automatically generated">
            <a:extLst>
              <a:ext uri="{FF2B5EF4-FFF2-40B4-BE49-F238E27FC236}">
                <a16:creationId xmlns:a16="http://schemas.microsoft.com/office/drawing/2014/main" id="{2C6B5F31-0066-4990-2386-E1710734E01E}"/>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048111" y="6126133"/>
            <a:ext cx="4572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Blue text on a black background&#10;&#10;Description automatically generated">
            <a:extLst>
              <a:ext uri="{FF2B5EF4-FFF2-40B4-BE49-F238E27FC236}">
                <a16:creationId xmlns:a16="http://schemas.microsoft.com/office/drawing/2014/main" id="{F065536C-CF98-14F6-58BF-72791FC193C2}"/>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096500" y="6220888"/>
            <a:ext cx="1295400" cy="393700"/>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EDB55C1E-2052-31A6-5F7E-3F6552F660C7}"/>
              </a:ext>
            </a:extLst>
          </p:cNvPr>
          <p:cNvSpPr txBox="1"/>
          <p:nvPr/>
        </p:nvSpPr>
        <p:spPr>
          <a:xfrm>
            <a:off x="1332130" y="1248343"/>
            <a:ext cx="9527740" cy="1200329"/>
          </a:xfrm>
          <a:prstGeom prst="rect">
            <a:avLst/>
          </a:prstGeom>
          <a:noFill/>
        </p:spPr>
        <p:txBody>
          <a:bodyPr wrap="square">
            <a:spAutoFit/>
          </a:bodyPr>
          <a:lstStyle/>
          <a:p>
            <a:pPr algn="ctr"/>
            <a:r>
              <a:rPr lang="en-US" sz="3600" b="1" i="0" u="none" strike="noStrike" dirty="0">
                <a:solidFill>
                  <a:srgbClr val="002060"/>
                </a:solidFill>
                <a:effectLst/>
                <a:latin typeface="+mj-lt"/>
              </a:rPr>
              <a:t>MISALIGNMENT BETWEEN TECHNOLOGICAL EVOLUTION AND THE </a:t>
            </a:r>
            <a:r>
              <a:rPr lang="en-US" sz="3600" b="1" i="1" u="none" strike="noStrike" dirty="0">
                <a:solidFill>
                  <a:srgbClr val="002060"/>
                </a:solidFill>
                <a:effectLst/>
                <a:latin typeface="+mj-lt"/>
              </a:rPr>
              <a:t>CORPUS </a:t>
            </a:r>
            <a:r>
              <a:rPr lang="en-US" sz="3600" b="1" i="1" dirty="0">
                <a:solidFill>
                  <a:srgbClr val="002060"/>
                </a:solidFill>
                <a:latin typeface="+mj-lt"/>
              </a:rPr>
              <a:t>I</a:t>
            </a:r>
            <a:r>
              <a:rPr lang="en-US" sz="3600" b="1" i="1" u="none" strike="noStrike" dirty="0">
                <a:solidFill>
                  <a:srgbClr val="002060"/>
                </a:solidFill>
                <a:effectLst/>
                <a:latin typeface="+mj-lt"/>
              </a:rPr>
              <a:t>URIS </a:t>
            </a:r>
            <a:r>
              <a:rPr lang="en-US" sz="3600" b="1" i="1" dirty="0">
                <a:solidFill>
                  <a:srgbClr val="002060"/>
                </a:solidFill>
                <a:latin typeface="+mj-lt"/>
              </a:rPr>
              <a:t>S</a:t>
            </a:r>
            <a:r>
              <a:rPr lang="en-US" sz="3600" b="1" i="1" u="none" strike="noStrike" dirty="0">
                <a:solidFill>
                  <a:srgbClr val="002060"/>
                </a:solidFill>
                <a:effectLst/>
                <a:latin typeface="+mj-lt"/>
              </a:rPr>
              <a:t>PATIALIS</a:t>
            </a:r>
            <a:endParaRPr lang="it-IT" sz="3600" b="1" dirty="0">
              <a:solidFill>
                <a:srgbClr val="002060"/>
              </a:solidFill>
              <a:latin typeface="+mj-lt"/>
            </a:endParaRPr>
          </a:p>
        </p:txBody>
      </p:sp>
      <p:sp>
        <p:nvSpPr>
          <p:cNvPr id="18" name="Title 5">
            <a:extLst>
              <a:ext uri="{FF2B5EF4-FFF2-40B4-BE49-F238E27FC236}">
                <a16:creationId xmlns:a16="http://schemas.microsoft.com/office/drawing/2014/main" id="{0A4CF447-282B-958C-ABBB-A817E6141221}"/>
              </a:ext>
            </a:extLst>
          </p:cNvPr>
          <p:cNvSpPr>
            <a:spLocks noGrp="1"/>
          </p:cNvSpPr>
          <p:nvPr>
            <p:ph type="title"/>
          </p:nvPr>
        </p:nvSpPr>
        <p:spPr>
          <a:xfrm>
            <a:off x="4583843" y="5177582"/>
            <a:ext cx="3024314" cy="393700"/>
          </a:xfrm>
        </p:spPr>
        <p:txBody>
          <a:bodyPr vert="horz" lIns="91440" tIns="45720" rIns="91440" bIns="45720" rtlCol="0" anchor="t">
            <a:noAutofit/>
          </a:bodyPr>
          <a:lstStyle/>
          <a:p>
            <a:pPr>
              <a:lnSpc>
                <a:spcPct val="90000"/>
              </a:lnSpc>
            </a:pPr>
            <a:r>
              <a:rPr lang="en-GB" sz="2000" i="0" u="none" strike="noStrike" noProof="1">
                <a:solidFill>
                  <a:srgbClr val="002060"/>
                </a:solidFill>
                <a:effectLst/>
              </a:rPr>
              <a:t>Artificial intelligence</a:t>
            </a:r>
          </a:p>
        </p:txBody>
      </p:sp>
      <p:sp>
        <p:nvSpPr>
          <p:cNvPr id="19" name="Down Arrow 18">
            <a:extLst>
              <a:ext uri="{FF2B5EF4-FFF2-40B4-BE49-F238E27FC236}">
                <a16:creationId xmlns:a16="http://schemas.microsoft.com/office/drawing/2014/main" id="{1E9D1040-0578-43CE-57DE-2A7D0E327A26}"/>
              </a:ext>
            </a:extLst>
          </p:cNvPr>
          <p:cNvSpPr/>
          <p:nvPr/>
        </p:nvSpPr>
        <p:spPr>
          <a:xfrm>
            <a:off x="5625043" y="2585438"/>
            <a:ext cx="941914" cy="2393907"/>
          </a:xfrm>
          <a:prstGeom prst="downArrow">
            <a:avLst>
              <a:gd name="adj1" fmla="val 50000"/>
              <a:gd name="adj2" fmla="val 84263"/>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T"/>
          </a:p>
        </p:txBody>
      </p:sp>
    </p:spTree>
    <p:extLst>
      <p:ext uri="{BB962C8B-B14F-4D97-AF65-F5344CB8AC3E}">
        <p14:creationId xmlns:p14="http://schemas.microsoft.com/office/powerpoint/2010/main" val="3808406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C9D44C-873C-528B-3D22-7379C1FEEE93}"/>
            </a:ext>
          </a:extLst>
        </p:cNvPr>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1"/>
          </a:p>
        </p:txBody>
      </p:sp>
      <p:sp>
        <p:nvSpPr>
          <p:cNvPr id="44" name="Rectangle 43">
            <a:extLst>
              <a:ext uri="{FF2B5EF4-FFF2-40B4-BE49-F238E27FC236}">
                <a16:creationId xmlns:a16="http://schemas.microsoft.com/office/drawing/2014/main" id="{B1ACE4AF-84DA-48B2-A249-C353FC933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43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1"/>
          </a:p>
        </p:txBody>
      </p:sp>
      <p:sp>
        <p:nvSpPr>
          <p:cNvPr id="6" name="Title 5">
            <a:extLst>
              <a:ext uri="{FF2B5EF4-FFF2-40B4-BE49-F238E27FC236}">
                <a16:creationId xmlns:a16="http://schemas.microsoft.com/office/drawing/2014/main" id="{0403FAE8-BBCB-2FDB-4363-A4C678CE08F1}"/>
              </a:ext>
            </a:extLst>
          </p:cNvPr>
          <p:cNvSpPr>
            <a:spLocks noGrp="1"/>
          </p:cNvSpPr>
          <p:nvPr>
            <p:ph type="title"/>
          </p:nvPr>
        </p:nvSpPr>
        <p:spPr>
          <a:xfrm>
            <a:off x="704088" y="908794"/>
            <a:ext cx="3884845" cy="539002"/>
          </a:xfrm>
        </p:spPr>
        <p:txBody>
          <a:bodyPr vert="horz" lIns="91440" tIns="45720" rIns="91440" bIns="45720" rtlCol="0" anchor="t">
            <a:noAutofit/>
          </a:bodyPr>
          <a:lstStyle/>
          <a:p>
            <a:pPr>
              <a:lnSpc>
                <a:spcPct val="90000"/>
              </a:lnSpc>
            </a:pPr>
            <a:r>
              <a:rPr lang="en-GB" sz="3600" b="1" i="0" u="none" strike="noStrike" noProof="1">
                <a:solidFill>
                  <a:srgbClr val="002060"/>
                </a:solidFill>
                <a:effectLst/>
              </a:rPr>
              <a:t>EU &amp; IA in space</a:t>
            </a:r>
          </a:p>
        </p:txBody>
      </p:sp>
      <p:cxnSp>
        <p:nvCxnSpPr>
          <p:cNvPr id="46" name="Straight Connector 45">
            <a:extLst>
              <a:ext uri="{FF2B5EF4-FFF2-40B4-BE49-F238E27FC236}">
                <a16:creationId xmlns:a16="http://schemas.microsoft.com/office/drawing/2014/main" id="{68AD3D95-31CF-4915-A025-B56738D8CC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863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8E678F4-FDDC-0C34-468B-FC14D461157F}"/>
              </a:ext>
            </a:extLst>
          </p:cNvPr>
          <p:cNvSpPr txBox="1"/>
          <p:nvPr/>
        </p:nvSpPr>
        <p:spPr>
          <a:xfrm>
            <a:off x="704086" y="1577627"/>
            <a:ext cx="5192522" cy="419025"/>
          </a:xfrm>
          <a:prstGeom prst="rect">
            <a:avLst/>
          </a:prstGeom>
          <a:noFill/>
        </p:spPr>
        <p:txBody>
          <a:bodyPr wrap="square">
            <a:spAutoFit/>
          </a:bodyPr>
          <a:lstStyle/>
          <a:p>
            <a:pPr algn="just">
              <a:lnSpc>
                <a:spcPct val="150000"/>
              </a:lnSpc>
            </a:pPr>
            <a:r>
              <a:rPr lang="en-GB" sz="1600" noProof="1">
                <a:latin typeface="+mj-lt"/>
              </a:rPr>
              <a:t>AI-driven applications are revolutionizing multiple areas e.g.:</a:t>
            </a:r>
          </a:p>
        </p:txBody>
      </p:sp>
      <p:sp>
        <p:nvSpPr>
          <p:cNvPr id="7" name="TextBox 6">
            <a:extLst>
              <a:ext uri="{FF2B5EF4-FFF2-40B4-BE49-F238E27FC236}">
                <a16:creationId xmlns:a16="http://schemas.microsoft.com/office/drawing/2014/main" id="{C4B9863D-21D3-69EB-7C01-957344C5B418}"/>
              </a:ext>
            </a:extLst>
          </p:cNvPr>
          <p:cNvSpPr txBox="1"/>
          <p:nvPr/>
        </p:nvSpPr>
        <p:spPr>
          <a:xfrm>
            <a:off x="660651" y="2121840"/>
            <a:ext cx="10471913" cy="4481676"/>
          </a:xfrm>
          <a:prstGeom prst="rect">
            <a:avLst/>
          </a:prstGeom>
          <a:noFill/>
        </p:spPr>
        <p:txBody>
          <a:bodyPr wrap="square">
            <a:spAutoFit/>
          </a:bodyPr>
          <a:lstStyle/>
          <a:p>
            <a:pPr marL="285750" indent="-285750" algn="just">
              <a:lnSpc>
                <a:spcPct val="150000"/>
              </a:lnSpc>
              <a:buFontTx/>
              <a:buChar char="-"/>
            </a:pPr>
            <a:r>
              <a:rPr lang="en-GB" sz="1600" kern="100" noProof="1">
                <a:solidFill>
                  <a:srgbClr val="000000"/>
                </a:solidFill>
                <a:effectLst/>
                <a:latin typeface="+mj-lt"/>
                <a:ea typeface="Aptos" panose="020B0004020202020204" pitchFamily="34" charset="0"/>
                <a:cs typeface="Times New Roman" panose="02020603050405020304" pitchFamily="18" charset="0"/>
              </a:rPr>
              <a:t>High-</a:t>
            </a:r>
            <a:r>
              <a:rPr lang="en-GB" sz="1600" kern="100" noProof="1">
                <a:solidFill>
                  <a:srgbClr val="000000"/>
                </a:solidFill>
                <a:latin typeface="+mj-lt"/>
                <a:ea typeface="Aptos" panose="020B0004020202020204" pitchFamily="34" charset="0"/>
                <a:cs typeface="Times New Roman" panose="02020603050405020304" pitchFamily="18" charset="0"/>
              </a:rPr>
              <a:t>precision environmental monitoring and predictive analysis of Earth observation data:</a:t>
            </a:r>
            <a:r>
              <a:rPr lang="en-GB" sz="1600" kern="100" noProof="1">
                <a:solidFill>
                  <a:srgbClr val="000000"/>
                </a:solidFill>
                <a:latin typeface="+mj-lt"/>
                <a:ea typeface="Aptos" panose="020B0004020202020204" pitchFamily="34" charset="0"/>
                <a:cs typeface="Times New Roman" panose="02020603050405020304" pitchFamily="18" charset="0"/>
                <a:sym typeface="Wingdings" pitchFamily="2" charset="2"/>
              </a:rPr>
              <a:t> </a:t>
            </a:r>
            <a:r>
              <a:rPr lang="en-GB" sz="1600" b="0" i="0" u="none" strike="noStrike" dirty="0">
                <a:solidFill>
                  <a:srgbClr val="000000"/>
                </a:solidFill>
                <a:effectLst/>
                <a:latin typeface="+mj-lt"/>
              </a:rPr>
              <a:t> </a:t>
            </a:r>
            <a:r>
              <a:rPr lang="en-GB" sz="1600" b="1" i="0" u="none" strike="noStrike" dirty="0">
                <a:solidFill>
                  <a:srgbClr val="000000"/>
                </a:solidFill>
                <a:effectLst/>
                <a:latin typeface="+mj-lt"/>
              </a:rPr>
              <a:t>Copernicus (</a:t>
            </a:r>
            <a:r>
              <a:rPr lang="en-GB" sz="1600" i="0" u="none" strike="noStrike" dirty="0">
                <a:solidFill>
                  <a:srgbClr val="000000"/>
                </a:solidFill>
                <a:effectLst/>
                <a:latin typeface="+mj-lt"/>
              </a:rPr>
              <a:t>EUSPA)</a:t>
            </a:r>
            <a:r>
              <a:rPr lang="en-GB" sz="1600" b="0" i="0" u="none" strike="noStrike" dirty="0">
                <a:solidFill>
                  <a:srgbClr val="000000"/>
                </a:solidFill>
                <a:effectLst/>
                <a:latin typeface="+mj-lt"/>
              </a:rPr>
              <a:t> leverages AI to process data from </a:t>
            </a:r>
            <a:r>
              <a:rPr lang="en-GB" sz="1600" b="0" dirty="0">
                <a:solidFill>
                  <a:srgbClr val="000000"/>
                </a:solidFill>
                <a:latin typeface="+mj-lt"/>
              </a:rPr>
              <a:t>s</a:t>
            </a:r>
            <a:r>
              <a:rPr lang="en-GB" sz="1600" i="0" u="none" strike="noStrike" dirty="0">
                <a:solidFill>
                  <a:srgbClr val="000000"/>
                </a:solidFill>
                <a:effectLst/>
                <a:latin typeface="+mj-lt"/>
              </a:rPr>
              <a:t>entinel satellites</a:t>
            </a:r>
            <a:r>
              <a:rPr lang="en-GB" sz="1600" b="0" i="0" u="none" strike="noStrike" dirty="0">
                <a:solidFill>
                  <a:srgbClr val="000000"/>
                </a:solidFill>
                <a:effectLst/>
                <a:latin typeface="+mj-lt"/>
              </a:rPr>
              <a:t>, detecting climate changes, pollution, deforestation, and natural disasters with high accuracy.</a:t>
            </a:r>
            <a:endParaRPr lang="en-GB" sz="1600" kern="100" noProof="1">
              <a:solidFill>
                <a:srgbClr val="000000"/>
              </a:solidFill>
              <a:latin typeface="+mj-lt"/>
              <a:ea typeface="Aptos" panose="020B0004020202020204" pitchFamily="34" charset="0"/>
              <a:cs typeface="Times New Roman" panose="02020603050405020304" pitchFamily="18" charset="0"/>
            </a:endParaRPr>
          </a:p>
          <a:p>
            <a:pPr marL="285750" indent="-285750" algn="just">
              <a:lnSpc>
                <a:spcPct val="150000"/>
              </a:lnSpc>
              <a:buFontTx/>
              <a:buChar char="-"/>
            </a:pPr>
            <a:r>
              <a:rPr lang="en-GB" sz="1600" kern="100" noProof="1">
                <a:solidFill>
                  <a:srgbClr val="000000"/>
                </a:solidFill>
                <a:effectLst/>
                <a:latin typeface="+mj-lt"/>
                <a:ea typeface="Aptos" panose="020B0004020202020204" pitchFamily="34" charset="0"/>
                <a:cs typeface="Times New Roman" panose="02020603050405020304" pitchFamily="18" charset="0"/>
              </a:rPr>
              <a:t>Automated traffic management of satellites in increasingly congeste</a:t>
            </a:r>
            <a:r>
              <a:rPr lang="en-GB" sz="1600" kern="100" noProof="1">
                <a:solidFill>
                  <a:srgbClr val="000000"/>
                </a:solidFill>
                <a:latin typeface="+mj-lt"/>
                <a:ea typeface="Aptos" panose="020B0004020202020204" pitchFamily="34" charset="0"/>
                <a:cs typeface="Times New Roman" panose="02020603050405020304" pitchFamily="18" charset="0"/>
              </a:rPr>
              <a:t>d orbits; </a:t>
            </a:r>
            <a:r>
              <a:rPr lang="en-GB" sz="1600" b="0" i="0" u="none" strike="noStrike" dirty="0">
                <a:solidFill>
                  <a:srgbClr val="000000"/>
                </a:solidFill>
                <a:effectLst/>
                <a:latin typeface="+mj-lt"/>
              </a:rPr>
              <a:t> </a:t>
            </a:r>
            <a:r>
              <a:rPr lang="en-GB" sz="1600" b="1" u="none" strike="noStrike" dirty="0">
                <a:solidFill>
                  <a:srgbClr val="000000"/>
                </a:solidFill>
                <a:effectLst/>
                <a:latin typeface="+mj-lt"/>
              </a:rPr>
              <a:t>AIOps</a:t>
            </a:r>
            <a:r>
              <a:rPr lang="en-GB" sz="1600" b="0" i="0" u="none" strike="noStrike" dirty="0">
                <a:solidFill>
                  <a:srgbClr val="000000"/>
                </a:solidFill>
                <a:effectLst/>
                <a:latin typeface="+mj-lt"/>
              </a:rPr>
              <a:t> (ESA) combines big data and machine learning to automate IT operations, including problem detection, analysis, and resolution. This translates to more efficient data processing, predictive maintenance of spacecraft systems, and enhanced decision-making processes in the space industry.</a:t>
            </a:r>
            <a:endParaRPr lang="en-GB" sz="1600" kern="100" noProof="1">
              <a:solidFill>
                <a:srgbClr val="000000"/>
              </a:solidFill>
              <a:latin typeface="+mj-lt"/>
              <a:ea typeface="Aptos" panose="020B0004020202020204" pitchFamily="34" charset="0"/>
              <a:cs typeface="Times New Roman" panose="02020603050405020304" pitchFamily="18" charset="0"/>
            </a:endParaRPr>
          </a:p>
          <a:p>
            <a:pPr marL="285750" indent="-285750" algn="just">
              <a:lnSpc>
                <a:spcPct val="150000"/>
              </a:lnSpc>
              <a:buFontTx/>
              <a:buChar char="-"/>
            </a:pPr>
            <a:r>
              <a:rPr lang="en-GB" sz="1600" kern="100" noProof="1">
                <a:solidFill>
                  <a:srgbClr val="000000"/>
                </a:solidFill>
                <a:latin typeface="+mj-lt"/>
                <a:ea typeface="Aptos" panose="020B0004020202020204" pitchFamily="34" charset="0"/>
                <a:cs typeface="Times New Roman" panose="02020603050405020304" pitchFamily="18" charset="0"/>
              </a:rPr>
              <a:t>Optimizing the sustainability of space operations through predictive manteinance and energy management systems; </a:t>
            </a:r>
            <a:r>
              <a:rPr lang="en-GB" sz="1600" b="1" u="none" strike="noStrike" dirty="0">
                <a:solidFill>
                  <a:srgbClr val="000000"/>
                </a:solidFill>
                <a:effectLst/>
                <a:latin typeface="+mj-lt"/>
              </a:rPr>
              <a:t>AIOps</a:t>
            </a:r>
            <a:endParaRPr lang="en-GB" sz="1600" b="1" u="none" strike="noStrike" kern="100" noProof="1">
              <a:solidFill>
                <a:srgbClr val="000000"/>
              </a:solidFill>
              <a:effectLst/>
              <a:latin typeface="+mj-lt"/>
              <a:cs typeface="Times New Roman" panose="02020603050405020304" pitchFamily="18" charset="0"/>
            </a:endParaRPr>
          </a:p>
          <a:p>
            <a:pPr marL="285750" indent="-285750" algn="just">
              <a:lnSpc>
                <a:spcPct val="150000"/>
              </a:lnSpc>
              <a:buFontTx/>
              <a:buChar char="-"/>
            </a:pPr>
            <a:r>
              <a:rPr lang="en-GB" sz="1600" kern="100" noProof="1">
                <a:solidFill>
                  <a:srgbClr val="000000"/>
                </a:solidFill>
                <a:latin typeface="+mj-lt"/>
                <a:ea typeface="Aptos" panose="020B0004020202020204" pitchFamily="34" charset="0"/>
                <a:cs typeface="Times New Roman" panose="02020603050405020304" pitchFamily="18" charset="0"/>
              </a:rPr>
              <a:t>Communications optimization: </a:t>
            </a:r>
            <a:r>
              <a:rPr lang="en-GB" sz="1600" b="1" i="0" u="none" strike="noStrike" dirty="0">
                <a:solidFill>
                  <a:srgbClr val="000000"/>
                </a:solidFill>
                <a:effectLst/>
                <a:latin typeface="+mj-lt"/>
              </a:rPr>
              <a:t>SDN for </a:t>
            </a:r>
            <a:r>
              <a:rPr lang="en-GB" sz="1600" b="1" i="0" u="none" strike="noStrike" dirty="0" err="1">
                <a:solidFill>
                  <a:srgbClr val="000000"/>
                </a:solidFill>
                <a:effectLst/>
                <a:latin typeface="+mj-lt"/>
              </a:rPr>
              <a:t>SatCom</a:t>
            </a:r>
            <a:r>
              <a:rPr lang="en-GB" sz="1600" b="1" i="0" u="none" strike="noStrike" dirty="0">
                <a:solidFill>
                  <a:srgbClr val="000000"/>
                </a:solidFill>
                <a:effectLst/>
                <a:latin typeface="+mj-lt"/>
              </a:rPr>
              <a:t> </a:t>
            </a:r>
            <a:r>
              <a:rPr lang="en-GB" sz="1600" i="0" u="none" strike="noStrike" dirty="0">
                <a:solidFill>
                  <a:srgbClr val="000000"/>
                </a:solidFill>
                <a:effectLst/>
                <a:latin typeface="+mj-lt"/>
              </a:rPr>
              <a:t>(Software-Defined Networking for Satellite Communications</a:t>
            </a:r>
            <a:r>
              <a:rPr lang="en-GB" sz="1600" dirty="0">
                <a:solidFill>
                  <a:srgbClr val="000000"/>
                </a:solidFill>
                <a:latin typeface="+mj-lt"/>
              </a:rPr>
              <a:t> –</a:t>
            </a:r>
            <a:r>
              <a:rPr lang="en-GB" sz="1600" b="0" i="0" u="none" strike="noStrike" dirty="0">
                <a:solidFill>
                  <a:srgbClr val="000000"/>
                </a:solidFill>
                <a:effectLst/>
                <a:latin typeface="+mj-lt"/>
              </a:rPr>
              <a:t>ESA) project applying AI to </a:t>
            </a:r>
            <a:r>
              <a:rPr lang="en-GB" sz="1600" i="0" u="none" strike="noStrike" dirty="0">
                <a:solidFill>
                  <a:srgbClr val="000000"/>
                </a:solidFill>
                <a:effectLst/>
                <a:latin typeface="+mj-lt"/>
              </a:rPr>
              <a:t>5G satellite networks</a:t>
            </a:r>
            <a:r>
              <a:rPr lang="en-GB" sz="1600" b="0" i="0" u="none" strike="noStrike" dirty="0">
                <a:solidFill>
                  <a:srgbClr val="000000"/>
                </a:solidFill>
                <a:effectLst/>
                <a:latin typeface="+mj-lt"/>
              </a:rPr>
              <a:t>, enhancing signal transmission and real-time traffic adaptation.</a:t>
            </a:r>
          </a:p>
          <a:p>
            <a:pPr marL="285750" indent="-285750" algn="just">
              <a:lnSpc>
                <a:spcPct val="150000"/>
              </a:lnSpc>
              <a:buFontTx/>
              <a:buChar char="-"/>
            </a:pPr>
            <a:endParaRPr lang="en-GB" sz="1600" kern="100" noProof="1">
              <a:solidFill>
                <a:srgbClr val="000000"/>
              </a:solidFill>
              <a:latin typeface="+mj-lt"/>
              <a:ea typeface="Aptos" panose="020B0004020202020204" pitchFamily="34" charset="0"/>
              <a:cs typeface="Times New Roman" panose="02020603050405020304" pitchFamily="18" charset="0"/>
            </a:endParaRPr>
          </a:p>
          <a:p>
            <a:pPr marL="285750" indent="-285750" algn="just">
              <a:lnSpc>
                <a:spcPct val="150000"/>
              </a:lnSpc>
              <a:buFontTx/>
              <a:buChar char="-"/>
            </a:pPr>
            <a:endParaRPr lang="en-GB" sz="1600" kern="100" noProof="1">
              <a:solidFill>
                <a:srgbClr val="000000"/>
              </a:solidFill>
              <a:effectLst/>
              <a:latin typeface="+mj-lt"/>
              <a:ea typeface="Aptos" panose="020B00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F385436-883B-5C22-D4BC-B5C462596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648882" y="6142780"/>
            <a:ext cx="497840" cy="521199"/>
          </a:xfrm>
          <a:prstGeom prst="rect">
            <a:avLst/>
          </a:prstGeom>
        </p:spPr>
      </p:pic>
      <p:pic>
        <p:nvPicPr>
          <p:cNvPr id="4" name="Picture 2" descr="Logo del Dipartimento di Scienze politiche dell'Università di Pisa">
            <a:extLst>
              <a:ext uri="{FF2B5EF4-FFF2-40B4-BE49-F238E27FC236}">
                <a16:creationId xmlns:a16="http://schemas.microsoft.com/office/drawing/2014/main" id="{CADB2D60-DB6C-EFF6-FEFC-BDBC32DCE64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48674" y="6209815"/>
            <a:ext cx="12319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A logo with blue and green circles&#10;&#10;Description automatically generated">
            <a:extLst>
              <a:ext uri="{FF2B5EF4-FFF2-40B4-BE49-F238E27FC236}">
                <a16:creationId xmlns:a16="http://schemas.microsoft.com/office/drawing/2014/main" id="{75C1C1FB-8053-91B4-7012-B92F60350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069" t="13852" r="20061" b="12785"/>
          <a:stretch>
            <a:fillRect/>
          </a:stretch>
        </p:blipFill>
        <p:spPr bwMode="auto">
          <a:xfrm>
            <a:off x="5182526" y="6127992"/>
            <a:ext cx="714084"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A blue and white logo&#10;&#10;Description automatically generated">
            <a:extLst>
              <a:ext uri="{FF2B5EF4-FFF2-40B4-BE49-F238E27FC236}">
                <a16:creationId xmlns:a16="http://schemas.microsoft.com/office/drawing/2014/main" id="{94C3E4F1-3713-02CB-AD94-9571DB1EE273}"/>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048111" y="6126133"/>
            <a:ext cx="4572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Blue text on a black background&#10;&#10;Description automatically generated">
            <a:extLst>
              <a:ext uri="{FF2B5EF4-FFF2-40B4-BE49-F238E27FC236}">
                <a16:creationId xmlns:a16="http://schemas.microsoft.com/office/drawing/2014/main" id="{0173AC7E-475A-C928-4B25-4814E9183A97}"/>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096500" y="6220888"/>
            <a:ext cx="12954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97544"/>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611</TotalTime>
  <Words>1181</Words>
  <Application>Microsoft Macintosh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Calisto MT</vt:lpstr>
      <vt:lpstr>Univers Condensed</vt:lpstr>
      <vt:lpstr>ChronicleVTI</vt:lpstr>
      <vt:lpstr>PowerPoint Presentation</vt:lpstr>
      <vt:lpstr>WHY DO WE NEED TO REGULATE OUTER SPACE? </vt:lpstr>
      <vt:lpstr>PowerPoint Presentation</vt:lpstr>
      <vt:lpstr>PowerPoint Presentation</vt:lpstr>
      <vt:lpstr>What is the legal status of outer space?</vt:lpstr>
      <vt:lpstr>What are the fundamental principles governing outer space?</vt:lpstr>
      <vt:lpstr>What are the fundamental principles governing outer space?</vt:lpstr>
      <vt:lpstr>Artificial intelligence</vt:lpstr>
      <vt:lpstr>EU &amp; IA in space</vt:lpstr>
      <vt:lpstr>RETHINKING THE SPACE OBJECT:  LIABILITY IN THE AI ERA</vt:lpstr>
      <vt:lpstr>WHAT IS A SPACE OBJECT?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Camilla Campodonico</dc:creator>
  <cp:lastModifiedBy>Camilla Campodonico</cp:lastModifiedBy>
  <cp:revision>12</cp:revision>
  <dcterms:created xsi:type="dcterms:W3CDTF">2025-02-05T14:56:12Z</dcterms:created>
  <dcterms:modified xsi:type="dcterms:W3CDTF">2025-03-28T15:33:56Z</dcterms:modified>
</cp:coreProperties>
</file>